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144"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301F9C6-00BF-4CD9-BF66-AEDAE5167480}" type="doc">
      <dgm:prSet loTypeId="urn:microsoft.com/office/officeart/2005/8/layout/process1" loCatId="process" qsTypeId="urn:microsoft.com/office/officeart/2005/8/quickstyle/simple4" qsCatId="simple" csTypeId="urn:microsoft.com/office/officeart/2005/8/colors/colorful2" csCatId="colorful"/>
      <dgm:spPr/>
      <dgm:t>
        <a:bodyPr/>
        <a:lstStyle/>
        <a:p>
          <a:endParaRPr lang="en-US"/>
        </a:p>
      </dgm:t>
    </dgm:pt>
    <dgm:pt modelId="{3F2FCB24-ABFE-4478-94FF-6A1A13CD4DCF}">
      <dgm:prSet/>
      <dgm:spPr/>
      <dgm:t>
        <a:bodyPr/>
        <a:lstStyle/>
        <a:p>
          <a:r>
            <a:rPr lang="en-US" b="1"/>
            <a:t>Abstract</a:t>
          </a:r>
          <a:endParaRPr lang="en-US"/>
        </a:p>
      </dgm:t>
    </dgm:pt>
    <dgm:pt modelId="{320C1E24-5379-488D-80FB-C316815655DA}" type="parTrans" cxnId="{E351B90E-FF69-4A47-9D8E-0B4E405B349B}">
      <dgm:prSet/>
      <dgm:spPr/>
      <dgm:t>
        <a:bodyPr/>
        <a:lstStyle/>
        <a:p>
          <a:endParaRPr lang="en-US"/>
        </a:p>
      </dgm:t>
    </dgm:pt>
    <dgm:pt modelId="{36DB649D-A739-46EF-8385-BBE6BBF73E84}" type="sibTrans" cxnId="{E351B90E-FF69-4A47-9D8E-0B4E405B349B}">
      <dgm:prSet/>
      <dgm:spPr/>
      <dgm:t>
        <a:bodyPr/>
        <a:lstStyle/>
        <a:p>
          <a:endParaRPr lang="en-US"/>
        </a:p>
      </dgm:t>
    </dgm:pt>
    <dgm:pt modelId="{EB60A74B-4A5F-40AF-9096-11CE69397286}">
      <dgm:prSet/>
      <dgm:spPr/>
      <dgm:t>
        <a:bodyPr/>
        <a:lstStyle/>
        <a:p>
          <a:r>
            <a:rPr lang="el-GR" dirty="0" err="1"/>
            <a:t>This</a:t>
          </a:r>
          <a:r>
            <a:rPr lang="el-GR" dirty="0"/>
            <a:t> </a:t>
          </a:r>
          <a:r>
            <a:rPr lang="el-GR" dirty="0" err="1"/>
            <a:t>paper</a:t>
          </a:r>
          <a:r>
            <a:rPr lang="el-GR" dirty="0"/>
            <a:t> </a:t>
          </a:r>
          <a:r>
            <a:rPr lang="el-GR" dirty="0" err="1"/>
            <a:t>seeks</a:t>
          </a:r>
          <a:r>
            <a:rPr lang="el-GR" dirty="0"/>
            <a:t> </a:t>
          </a:r>
          <a:r>
            <a:rPr lang="el-GR" dirty="0" err="1"/>
            <a:t>to</a:t>
          </a:r>
          <a:r>
            <a:rPr lang="el-GR" dirty="0"/>
            <a:t> </a:t>
          </a:r>
          <a:r>
            <a:rPr lang="el-GR" dirty="0" err="1"/>
            <a:t>demonstrate</a:t>
          </a:r>
          <a:r>
            <a:rPr lang="el-GR" dirty="0"/>
            <a:t> the </a:t>
          </a:r>
          <a:r>
            <a:rPr lang="el-GR" dirty="0" err="1"/>
            <a:t>crisis</a:t>
          </a:r>
          <a:r>
            <a:rPr lang="el-GR" dirty="0"/>
            <a:t> </a:t>
          </a:r>
          <a:r>
            <a:rPr lang="el-GR" dirty="0" err="1"/>
            <a:t>that</a:t>
          </a:r>
          <a:r>
            <a:rPr lang="el-GR" dirty="0"/>
            <a:t> </a:t>
          </a:r>
          <a:r>
            <a:rPr lang="el-GR" dirty="0" err="1"/>
            <a:t>education</a:t>
          </a:r>
          <a:r>
            <a:rPr lang="el-GR" dirty="0"/>
            <a:t> </a:t>
          </a:r>
          <a:r>
            <a:rPr lang="el-GR" dirty="0" err="1"/>
            <a:t>has</a:t>
          </a:r>
          <a:r>
            <a:rPr lang="el-GR" dirty="0"/>
            <a:t> </a:t>
          </a:r>
          <a:r>
            <a:rPr lang="el-GR" dirty="0" err="1"/>
            <a:t>suffered</a:t>
          </a:r>
          <a:r>
            <a:rPr lang="el-GR" dirty="0"/>
            <a:t> </a:t>
          </a:r>
          <a:r>
            <a:rPr lang="el-GR" dirty="0" err="1"/>
            <a:t>during</a:t>
          </a:r>
          <a:r>
            <a:rPr lang="el-GR" dirty="0"/>
            <a:t> the </a:t>
          </a:r>
          <a:r>
            <a:rPr lang="el-GR" dirty="0" err="1"/>
            <a:t>coronavirus</a:t>
          </a:r>
          <a:r>
            <a:rPr lang="el-GR" dirty="0"/>
            <a:t> </a:t>
          </a:r>
          <a:r>
            <a:rPr lang="el-GR" dirty="0" err="1"/>
            <a:t>pandemic</a:t>
          </a:r>
          <a:r>
            <a:rPr lang="el-GR" dirty="0"/>
            <a:t>. The </a:t>
          </a:r>
          <a:r>
            <a:rPr lang="el-GR" dirty="0" err="1"/>
            <a:t>purpose</a:t>
          </a:r>
          <a:r>
            <a:rPr lang="el-GR" dirty="0"/>
            <a:t> of the </a:t>
          </a:r>
          <a:r>
            <a:rPr lang="el-GR" dirty="0" err="1"/>
            <a:t>work</a:t>
          </a:r>
          <a:r>
            <a:rPr lang="el-GR" dirty="0"/>
            <a:t> </a:t>
          </a:r>
          <a:r>
            <a:rPr lang="el-GR" dirty="0" err="1"/>
            <a:t>is</a:t>
          </a:r>
          <a:r>
            <a:rPr lang="el-GR" dirty="0"/>
            <a:t> </a:t>
          </a:r>
          <a:r>
            <a:rPr lang="el-GR" dirty="0" err="1"/>
            <a:t>to</a:t>
          </a:r>
          <a:r>
            <a:rPr lang="el-GR" dirty="0"/>
            <a:t> </a:t>
          </a:r>
          <a:r>
            <a:rPr lang="el-GR" dirty="0" err="1"/>
            <a:t>investigate</a:t>
          </a:r>
          <a:r>
            <a:rPr lang="el-GR" dirty="0"/>
            <a:t> the </a:t>
          </a:r>
          <a:r>
            <a:rPr lang="el-GR" dirty="0" err="1"/>
            <a:t>views</a:t>
          </a:r>
          <a:r>
            <a:rPr lang="el-GR" dirty="0"/>
            <a:t> of </a:t>
          </a:r>
          <a:r>
            <a:rPr lang="el-GR" dirty="0" err="1"/>
            <a:t>primary</a:t>
          </a:r>
          <a:r>
            <a:rPr lang="el-GR" dirty="0"/>
            <a:t> </a:t>
          </a:r>
          <a:r>
            <a:rPr lang="el-GR" dirty="0" err="1"/>
            <a:t>school</a:t>
          </a:r>
          <a:r>
            <a:rPr lang="el-GR" dirty="0"/>
            <a:t> </a:t>
          </a:r>
          <a:r>
            <a:rPr lang="el-GR" dirty="0" err="1"/>
            <a:t>teachers</a:t>
          </a:r>
          <a:r>
            <a:rPr lang="el-GR" dirty="0"/>
            <a:t> </a:t>
          </a:r>
          <a:r>
            <a:rPr lang="el-GR" dirty="0" err="1"/>
            <a:t>regarding</a:t>
          </a:r>
          <a:r>
            <a:rPr lang="el-GR" dirty="0"/>
            <a:t> the </a:t>
          </a:r>
          <a:r>
            <a:rPr lang="el-GR" dirty="0" err="1"/>
            <a:t>experiences</a:t>
          </a:r>
          <a:r>
            <a:rPr lang="el-GR" dirty="0"/>
            <a:t> </a:t>
          </a:r>
          <a:r>
            <a:rPr lang="el-GR" dirty="0" err="1"/>
            <a:t>they</a:t>
          </a:r>
          <a:r>
            <a:rPr lang="el-GR" dirty="0"/>
            <a:t> </a:t>
          </a:r>
          <a:r>
            <a:rPr lang="el-GR" dirty="0" err="1"/>
            <a:t>gained</a:t>
          </a:r>
          <a:r>
            <a:rPr lang="el-GR" dirty="0"/>
            <a:t> </a:t>
          </a:r>
          <a:r>
            <a:rPr lang="el-GR" dirty="0" err="1"/>
            <a:t>during</a:t>
          </a:r>
          <a:r>
            <a:rPr lang="el-GR" dirty="0"/>
            <a:t> the </a:t>
          </a:r>
          <a:r>
            <a:rPr lang="el-GR" dirty="0" err="1"/>
            <a:t>difficult</a:t>
          </a:r>
          <a:r>
            <a:rPr lang="el-GR" dirty="0"/>
            <a:t> </a:t>
          </a:r>
          <a:r>
            <a:rPr lang="el-GR" dirty="0" err="1"/>
            <a:t>period</a:t>
          </a:r>
          <a:r>
            <a:rPr lang="el-GR" dirty="0"/>
            <a:t> of the </a:t>
          </a:r>
          <a:r>
            <a:rPr lang="el-GR" dirty="0" err="1"/>
            <a:t>pandemic</a:t>
          </a:r>
          <a:r>
            <a:rPr lang="el-GR" dirty="0"/>
            <a:t>. The Covid-19 </a:t>
          </a:r>
          <a:r>
            <a:rPr lang="el-GR" dirty="0" err="1"/>
            <a:t>pandemic</a:t>
          </a:r>
          <a:r>
            <a:rPr lang="el-GR" dirty="0"/>
            <a:t> </a:t>
          </a:r>
          <a:r>
            <a:rPr lang="el-GR" dirty="0" err="1"/>
            <a:t>significantly</a:t>
          </a:r>
          <a:r>
            <a:rPr lang="el-GR" dirty="0"/>
            <a:t> </a:t>
          </a:r>
          <a:r>
            <a:rPr lang="el-GR" dirty="0" err="1"/>
            <a:t>affected</a:t>
          </a:r>
          <a:r>
            <a:rPr lang="el-GR" dirty="0"/>
            <a:t> the </a:t>
          </a:r>
          <a:r>
            <a:rPr lang="el-GR" dirty="0" err="1"/>
            <a:t>development</a:t>
          </a:r>
          <a:r>
            <a:rPr lang="el-GR" dirty="0"/>
            <a:t> of </a:t>
          </a:r>
          <a:r>
            <a:rPr lang="el-GR" dirty="0" err="1"/>
            <a:t>education</a:t>
          </a:r>
          <a:r>
            <a:rPr lang="el-GR" dirty="0"/>
            <a:t>, </a:t>
          </a:r>
          <a:r>
            <a:rPr lang="el-GR" dirty="0" err="1"/>
            <a:t>as</a:t>
          </a:r>
          <a:r>
            <a:rPr lang="el-GR" dirty="0"/>
            <a:t> </a:t>
          </a:r>
          <a:r>
            <a:rPr lang="el-GR" dirty="0" err="1"/>
            <a:t>educational</a:t>
          </a:r>
          <a:r>
            <a:rPr lang="el-GR" dirty="0"/>
            <a:t> </a:t>
          </a:r>
          <a:r>
            <a:rPr lang="el-GR" dirty="0" err="1"/>
            <a:t>units</a:t>
          </a:r>
          <a:r>
            <a:rPr lang="el-GR" dirty="0"/>
            <a:t> </a:t>
          </a:r>
          <a:r>
            <a:rPr lang="el-GR" dirty="0" err="1"/>
            <a:t>had</a:t>
          </a:r>
          <a:r>
            <a:rPr lang="el-GR" dirty="0"/>
            <a:t> </a:t>
          </a:r>
          <a:r>
            <a:rPr lang="el-GR" dirty="0" err="1"/>
            <a:t>to</a:t>
          </a:r>
          <a:r>
            <a:rPr lang="el-GR" dirty="0"/>
            <a:t> </a:t>
          </a:r>
          <a:r>
            <a:rPr lang="el-GR" dirty="0" err="1"/>
            <a:t>be</a:t>
          </a:r>
          <a:r>
            <a:rPr lang="el-GR" dirty="0"/>
            <a:t> </a:t>
          </a:r>
          <a:r>
            <a:rPr lang="el-GR" dirty="0" err="1"/>
            <a:t>closed</a:t>
          </a:r>
          <a:r>
            <a:rPr lang="el-GR" dirty="0"/>
            <a:t> and </a:t>
          </a:r>
          <a:r>
            <a:rPr lang="el-GR" dirty="0" err="1"/>
            <a:t>learning</a:t>
          </a:r>
          <a:r>
            <a:rPr lang="el-GR" dirty="0"/>
            <a:t> </a:t>
          </a:r>
          <a:r>
            <a:rPr lang="el-GR" dirty="0" err="1"/>
            <a:t>continued</a:t>
          </a:r>
          <a:r>
            <a:rPr lang="el-GR" dirty="0"/>
            <a:t> </a:t>
          </a:r>
          <a:r>
            <a:rPr lang="el-GR" dirty="0" err="1"/>
            <a:t>through</a:t>
          </a:r>
          <a:r>
            <a:rPr lang="el-GR" dirty="0"/>
            <a:t> </a:t>
          </a:r>
          <a:r>
            <a:rPr lang="el-GR" dirty="0" err="1"/>
            <a:t>distance</a:t>
          </a:r>
          <a:r>
            <a:rPr lang="el-GR" dirty="0"/>
            <a:t> </a:t>
          </a:r>
          <a:r>
            <a:rPr lang="el-GR" dirty="0" err="1"/>
            <a:t>learning</a:t>
          </a:r>
          <a:r>
            <a:rPr lang="el-GR" dirty="0"/>
            <a:t>. Research </a:t>
          </a:r>
          <a:r>
            <a:rPr lang="el-GR" dirty="0" err="1"/>
            <a:t>showed</a:t>
          </a:r>
          <a:r>
            <a:rPr lang="el-GR" dirty="0"/>
            <a:t> </a:t>
          </a:r>
          <a:r>
            <a:rPr lang="el-GR" dirty="0" err="1"/>
            <a:t>that</a:t>
          </a:r>
          <a:r>
            <a:rPr lang="el-GR" dirty="0"/>
            <a:t> </a:t>
          </a:r>
          <a:r>
            <a:rPr lang="el-GR" dirty="0" err="1"/>
            <a:t>most</a:t>
          </a:r>
          <a:r>
            <a:rPr lang="el-GR" dirty="0"/>
            <a:t> </a:t>
          </a:r>
          <a:r>
            <a:rPr lang="el-GR" dirty="0" err="1"/>
            <a:t>teachers</a:t>
          </a:r>
          <a:r>
            <a:rPr lang="el-GR" dirty="0"/>
            <a:t> </a:t>
          </a:r>
          <a:r>
            <a:rPr lang="el-GR" dirty="0" err="1"/>
            <a:t>were</a:t>
          </a:r>
          <a:r>
            <a:rPr lang="el-GR" dirty="0"/>
            <a:t> </a:t>
          </a:r>
          <a:r>
            <a:rPr lang="el-GR" dirty="0" err="1"/>
            <a:t>not</a:t>
          </a:r>
          <a:r>
            <a:rPr lang="el-GR" dirty="0"/>
            <a:t> </a:t>
          </a:r>
          <a:r>
            <a:rPr lang="el-GR" dirty="0" err="1"/>
            <a:t>prepared</a:t>
          </a:r>
          <a:r>
            <a:rPr lang="el-GR" dirty="0"/>
            <a:t> for the </a:t>
          </a:r>
          <a:r>
            <a:rPr lang="el-GR" dirty="0" err="1"/>
            <a:t>abrupt</a:t>
          </a:r>
          <a:r>
            <a:rPr lang="el-GR" dirty="0"/>
            <a:t> </a:t>
          </a:r>
          <a:r>
            <a:rPr lang="el-GR" dirty="0" err="1"/>
            <a:t>transition</a:t>
          </a:r>
          <a:r>
            <a:rPr lang="el-GR" dirty="0"/>
            <a:t> </a:t>
          </a:r>
          <a:r>
            <a:rPr lang="el-GR" dirty="0" err="1"/>
            <a:t>to</a:t>
          </a:r>
          <a:r>
            <a:rPr lang="el-GR" dirty="0"/>
            <a:t> </a:t>
          </a:r>
          <a:r>
            <a:rPr lang="el-GR" dirty="0" err="1"/>
            <a:t>distance</a:t>
          </a:r>
          <a:r>
            <a:rPr lang="el-GR" dirty="0"/>
            <a:t> </a:t>
          </a:r>
          <a:r>
            <a:rPr lang="el-GR" dirty="0" err="1"/>
            <a:t>learning</a:t>
          </a:r>
          <a:r>
            <a:rPr lang="el-GR" dirty="0"/>
            <a:t>. The </a:t>
          </a:r>
          <a:r>
            <a:rPr lang="el-GR" dirty="0" err="1"/>
            <a:t>preparedness</a:t>
          </a:r>
          <a:r>
            <a:rPr lang="el-GR" dirty="0"/>
            <a:t> of the </a:t>
          </a:r>
          <a:r>
            <a:rPr lang="el-GR" dirty="0" err="1"/>
            <a:t>relevant</a:t>
          </a:r>
          <a:r>
            <a:rPr lang="el-GR" dirty="0"/>
            <a:t> </a:t>
          </a:r>
          <a:r>
            <a:rPr lang="el-GR" dirty="0" err="1"/>
            <a:t>policy-making</a:t>
          </a:r>
          <a:r>
            <a:rPr lang="el-GR" dirty="0"/>
            <a:t> </a:t>
          </a:r>
          <a:r>
            <a:rPr lang="el-GR" dirty="0" err="1"/>
            <a:t>bodies</a:t>
          </a:r>
          <a:r>
            <a:rPr lang="el-GR" dirty="0"/>
            <a:t> and </a:t>
          </a:r>
          <a:r>
            <a:rPr lang="el-GR" dirty="0" err="1"/>
            <a:t>their</a:t>
          </a:r>
          <a:r>
            <a:rPr lang="el-GR" dirty="0"/>
            <a:t> </a:t>
          </a:r>
          <a:r>
            <a:rPr lang="el-GR" dirty="0" err="1"/>
            <a:t>support</a:t>
          </a:r>
          <a:r>
            <a:rPr lang="el-GR" dirty="0"/>
            <a:t> for </a:t>
          </a:r>
          <a:r>
            <a:rPr lang="el-GR" dirty="0" err="1"/>
            <a:t>teachers</a:t>
          </a:r>
          <a:r>
            <a:rPr lang="el-GR" dirty="0"/>
            <a:t> </a:t>
          </a:r>
          <a:r>
            <a:rPr lang="el-GR" dirty="0" err="1"/>
            <a:t>was</a:t>
          </a:r>
          <a:r>
            <a:rPr lang="el-GR" dirty="0"/>
            <a:t> </a:t>
          </a:r>
          <a:r>
            <a:rPr lang="el-GR" dirty="0" err="1"/>
            <a:t>lacking</a:t>
          </a:r>
          <a:r>
            <a:rPr lang="el-GR" dirty="0"/>
            <a:t>. </a:t>
          </a:r>
          <a:r>
            <a:rPr lang="el-GR" dirty="0" err="1"/>
            <a:t>Most</a:t>
          </a:r>
          <a:r>
            <a:rPr lang="el-GR" dirty="0"/>
            <a:t> </a:t>
          </a:r>
          <a:r>
            <a:rPr lang="el-GR" dirty="0" err="1"/>
            <a:t>teachers</a:t>
          </a:r>
          <a:r>
            <a:rPr lang="el-GR" dirty="0"/>
            <a:t> </a:t>
          </a:r>
          <a:r>
            <a:rPr lang="el-GR" dirty="0" err="1"/>
            <a:t>express</a:t>
          </a:r>
          <a:r>
            <a:rPr lang="el-GR" dirty="0"/>
            <a:t> a </a:t>
          </a:r>
          <a:r>
            <a:rPr lang="el-GR" dirty="0" err="1"/>
            <a:t>desire</a:t>
          </a:r>
          <a:r>
            <a:rPr lang="el-GR" dirty="0"/>
            <a:t> </a:t>
          </a:r>
          <a:r>
            <a:rPr lang="el-GR" dirty="0" err="1"/>
            <a:t>to</a:t>
          </a:r>
          <a:r>
            <a:rPr lang="el-GR" dirty="0"/>
            <a:t> </a:t>
          </a:r>
          <a:r>
            <a:rPr lang="el-GR" dirty="0" err="1"/>
            <a:t>be</a:t>
          </a:r>
          <a:r>
            <a:rPr lang="el-GR" dirty="0"/>
            <a:t> </a:t>
          </a:r>
          <a:r>
            <a:rPr lang="el-GR" dirty="0" err="1"/>
            <a:t>trained</a:t>
          </a:r>
          <a:r>
            <a:rPr lang="el-GR" dirty="0"/>
            <a:t> in </a:t>
          </a:r>
          <a:r>
            <a:rPr lang="el-GR" dirty="0" err="1"/>
            <a:t>new</a:t>
          </a:r>
          <a:r>
            <a:rPr lang="el-GR" dirty="0"/>
            <a:t> </a:t>
          </a:r>
          <a:r>
            <a:rPr lang="el-GR" dirty="0" err="1"/>
            <a:t>technologies</a:t>
          </a:r>
          <a:r>
            <a:rPr lang="el-GR" dirty="0"/>
            <a:t> </a:t>
          </a:r>
          <a:r>
            <a:rPr lang="el-GR" dirty="0" err="1"/>
            <a:t>to</a:t>
          </a:r>
          <a:r>
            <a:rPr lang="el-GR" dirty="0"/>
            <a:t> </a:t>
          </a:r>
          <a:r>
            <a:rPr lang="el-GR" dirty="0" err="1"/>
            <a:t>better</a:t>
          </a:r>
          <a:r>
            <a:rPr lang="el-GR" dirty="0"/>
            <a:t> </a:t>
          </a:r>
          <a:r>
            <a:rPr lang="el-GR" dirty="0" err="1"/>
            <a:t>implement</a:t>
          </a:r>
          <a:r>
            <a:rPr lang="el-GR" dirty="0"/>
            <a:t> </a:t>
          </a:r>
          <a:r>
            <a:rPr lang="el-GR" dirty="0" err="1"/>
            <a:t>distance</a:t>
          </a:r>
          <a:r>
            <a:rPr lang="el-GR" dirty="0"/>
            <a:t> </a:t>
          </a:r>
          <a:r>
            <a:rPr lang="el-GR" dirty="0" err="1"/>
            <a:t>learning</a:t>
          </a:r>
          <a:r>
            <a:rPr lang="el-GR" dirty="0"/>
            <a:t>. </a:t>
          </a:r>
          <a:r>
            <a:rPr lang="el-GR" dirty="0" err="1"/>
            <a:t>Despite</a:t>
          </a:r>
          <a:r>
            <a:rPr lang="el-GR" dirty="0"/>
            <a:t> the </a:t>
          </a:r>
          <a:r>
            <a:rPr lang="el-GR" dirty="0" err="1"/>
            <a:t>adversities</a:t>
          </a:r>
          <a:r>
            <a:rPr lang="el-GR" dirty="0"/>
            <a:t>, </a:t>
          </a:r>
          <a:r>
            <a:rPr lang="el-GR" dirty="0" err="1"/>
            <a:t>distance</a:t>
          </a:r>
          <a:r>
            <a:rPr lang="el-GR" dirty="0"/>
            <a:t> </a:t>
          </a:r>
          <a:r>
            <a:rPr lang="el-GR" dirty="0" err="1"/>
            <a:t>learning</a:t>
          </a:r>
          <a:r>
            <a:rPr lang="el-GR" dirty="0"/>
            <a:t> </a:t>
          </a:r>
          <a:r>
            <a:rPr lang="en-US" dirty="0"/>
            <a:t>was implemented </a:t>
          </a:r>
          <a:r>
            <a:rPr lang="el-GR" dirty="0"/>
            <a:t>and </a:t>
          </a:r>
          <a:r>
            <a:rPr lang="el-GR" dirty="0" err="1"/>
            <a:t>several</a:t>
          </a:r>
          <a:r>
            <a:rPr lang="el-GR" dirty="0"/>
            <a:t> </a:t>
          </a:r>
          <a:r>
            <a:rPr lang="el-GR" dirty="0" err="1"/>
            <a:t>educators</a:t>
          </a:r>
          <a:r>
            <a:rPr lang="el-GR" dirty="0"/>
            <a:t> </a:t>
          </a:r>
          <a:r>
            <a:rPr lang="el-GR" dirty="0" err="1"/>
            <a:t>support</a:t>
          </a:r>
          <a:r>
            <a:rPr lang="el-GR" dirty="0"/>
            <a:t> the </a:t>
          </a:r>
          <a:r>
            <a:rPr lang="el-GR" dirty="0" err="1"/>
            <a:t>future</a:t>
          </a:r>
          <a:r>
            <a:rPr lang="el-GR" dirty="0"/>
            <a:t> </a:t>
          </a:r>
          <a:r>
            <a:rPr lang="el-GR" dirty="0" err="1"/>
            <a:t>coexistence</a:t>
          </a:r>
          <a:r>
            <a:rPr lang="el-GR" dirty="0"/>
            <a:t> of </a:t>
          </a:r>
          <a:r>
            <a:rPr lang="el-GR" dirty="0" err="1"/>
            <a:t>digital</a:t>
          </a:r>
          <a:r>
            <a:rPr lang="el-GR" dirty="0"/>
            <a:t> and in-</a:t>
          </a:r>
          <a:r>
            <a:rPr lang="el-GR" dirty="0" err="1"/>
            <a:t>person</a:t>
          </a:r>
          <a:r>
            <a:rPr lang="el-GR" dirty="0"/>
            <a:t> </a:t>
          </a:r>
          <a:r>
            <a:rPr lang="el-GR" dirty="0" err="1"/>
            <a:t>education</a:t>
          </a:r>
          <a:r>
            <a:rPr lang="el-GR" dirty="0"/>
            <a:t>, </a:t>
          </a:r>
          <a:r>
            <a:rPr lang="el-GR" dirty="0" err="1"/>
            <a:t>as</a:t>
          </a:r>
          <a:r>
            <a:rPr lang="el-GR" dirty="0"/>
            <a:t> </a:t>
          </a:r>
          <a:r>
            <a:rPr lang="el-GR" dirty="0" err="1"/>
            <a:t>this</a:t>
          </a:r>
          <a:r>
            <a:rPr lang="el-GR" dirty="0"/>
            <a:t> </a:t>
          </a:r>
          <a:r>
            <a:rPr lang="el-GR" dirty="0" err="1"/>
            <a:t>blended</a:t>
          </a:r>
          <a:r>
            <a:rPr lang="el-GR" dirty="0"/>
            <a:t> </a:t>
          </a:r>
          <a:r>
            <a:rPr lang="el-GR" dirty="0" err="1"/>
            <a:t>learning</a:t>
          </a:r>
          <a:r>
            <a:rPr lang="el-GR" dirty="0"/>
            <a:t> </a:t>
          </a:r>
          <a:r>
            <a:rPr lang="el-GR" dirty="0" err="1"/>
            <a:t>model</a:t>
          </a:r>
          <a:r>
            <a:rPr lang="el-GR" dirty="0"/>
            <a:t> </a:t>
          </a:r>
          <a:r>
            <a:rPr lang="el-GR" dirty="0" err="1"/>
            <a:t>completes</a:t>
          </a:r>
          <a:r>
            <a:rPr lang="el-GR" dirty="0"/>
            <a:t> the </a:t>
          </a:r>
          <a:r>
            <a:rPr lang="el-GR" dirty="0" err="1"/>
            <a:t>educational</a:t>
          </a:r>
          <a:r>
            <a:rPr lang="el-GR" dirty="0"/>
            <a:t> </a:t>
          </a:r>
          <a:r>
            <a:rPr lang="el-GR" dirty="0" err="1"/>
            <a:t>process</a:t>
          </a:r>
          <a:r>
            <a:rPr lang="en-US" dirty="0"/>
            <a:t>.</a:t>
          </a:r>
        </a:p>
      </dgm:t>
    </dgm:pt>
    <dgm:pt modelId="{525E8C74-9BC3-404A-8944-4D3123FD6390}" type="parTrans" cxnId="{0E22F113-325C-4A72-81A2-B15CEC3D1182}">
      <dgm:prSet/>
      <dgm:spPr/>
      <dgm:t>
        <a:bodyPr/>
        <a:lstStyle/>
        <a:p>
          <a:endParaRPr lang="en-US"/>
        </a:p>
      </dgm:t>
    </dgm:pt>
    <dgm:pt modelId="{B682B7B8-3C1E-4887-90C2-FE4BA9E0CD87}" type="sibTrans" cxnId="{0E22F113-325C-4A72-81A2-B15CEC3D1182}">
      <dgm:prSet/>
      <dgm:spPr/>
      <dgm:t>
        <a:bodyPr/>
        <a:lstStyle/>
        <a:p>
          <a:endParaRPr lang="en-US"/>
        </a:p>
      </dgm:t>
    </dgm:pt>
    <dgm:pt modelId="{0E2BFD4A-D567-4BA1-8B71-939EF6A53FB2}" type="pres">
      <dgm:prSet presAssocID="{F301F9C6-00BF-4CD9-BF66-AEDAE5167480}" presName="Name0" presStyleCnt="0">
        <dgm:presLayoutVars>
          <dgm:dir/>
          <dgm:resizeHandles val="exact"/>
        </dgm:presLayoutVars>
      </dgm:prSet>
      <dgm:spPr/>
    </dgm:pt>
    <dgm:pt modelId="{BDCA8973-8D23-4FBD-AB2C-A875986974BC}" type="pres">
      <dgm:prSet presAssocID="{3F2FCB24-ABFE-4478-94FF-6A1A13CD4DCF}" presName="node" presStyleLbl="node1" presStyleIdx="0" presStyleCnt="2">
        <dgm:presLayoutVars>
          <dgm:bulletEnabled val="1"/>
        </dgm:presLayoutVars>
      </dgm:prSet>
      <dgm:spPr/>
    </dgm:pt>
    <dgm:pt modelId="{0AAC5BBE-345D-4DFE-BDA0-2EEBF8ED047E}" type="pres">
      <dgm:prSet presAssocID="{36DB649D-A739-46EF-8385-BBE6BBF73E84}" presName="sibTrans" presStyleLbl="sibTrans2D1" presStyleIdx="0" presStyleCnt="1"/>
      <dgm:spPr/>
    </dgm:pt>
    <dgm:pt modelId="{54FC1E0C-2F5A-4505-A156-F94D534BE8F5}" type="pres">
      <dgm:prSet presAssocID="{36DB649D-A739-46EF-8385-BBE6BBF73E84}" presName="connectorText" presStyleLbl="sibTrans2D1" presStyleIdx="0" presStyleCnt="1"/>
      <dgm:spPr/>
    </dgm:pt>
    <dgm:pt modelId="{CB8918BA-AB1B-4DA8-B5AA-384F3DE2A160}" type="pres">
      <dgm:prSet presAssocID="{EB60A74B-4A5F-40AF-9096-11CE69397286}" presName="node" presStyleLbl="node1" presStyleIdx="1" presStyleCnt="2">
        <dgm:presLayoutVars>
          <dgm:bulletEnabled val="1"/>
        </dgm:presLayoutVars>
      </dgm:prSet>
      <dgm:spPr/>
    </dgm:pt>
  </dgm:ptLst>
  <dgm:cxnLst>
    <dgm:cxn modelId="{E351B90E-FF69-4A47-9D8E-0B4E405B349B}" srcId="{F301F9C6-00BF-4CD9-BF66-AEDAE5167480}" destId="{3F2FCB24-ABFE-4478-94FF-6A1A13CD4DCF}" srcOrd="0" destOrd="0" parTransId="{320C1E24-5379-488D-80FB-C316815655DA}" sibTransId="{36DB649D-A739-46EF-8385-BBE6BBF73E84}"/>
    <dgm:cxn modelId="{0E22F113-325C-4A72-81A2-B15CEC3D1182}" srcId="{F301F9C6-00BF-4CD9-BF66-AEDAE5167480}" destId="{EB60A74B-4A5F-40AF-9096-11CE69397286}" srcOrd="1" destOrd="0" parTransId="{525E8C74-9BC3-404A-8944-4D3123FD6390}" sibTransId="{B682B7B8-3C1E-4887-90C2-FE4BA9E0CD87}"/>
    <dgm:cxn modelId="{4D0D5F2A-431C-4251-8D84-9769EF6A736F}" type="presOf" srcId="{EB60A74B-4A5F-40AF-9096-11CE69397286}" destId="{CB8918BA-AB1B-4DA8-B5AA-384F3DE2A160}" srcOrd="0" destOrd="0" presId="urn:microsoft.com/office/officeart/2005/8/layout/process1"/>
    <dgm:cxn modelId="{200B1AAF-0661-4930-BBD3-94CAB5C1C8BE}" type="presOf" srcId="{F301F9C6-00BF-4CD9-BF66-AEDAE5167480}" destId="{0E2BFD4A-D567-4BA1-8B71-939EF6A53FB2}" srcOrd="0" destOrd="0" presId="urn:microsoft.com/office/officeart/2005/8/layout/process1"/>
    <dgm:cxn modelId="{12DAA8B2-5F3D-4035-9569-6E7AEAD06043}" type="presOf" srcId="{36DB649D-A739-46EF-8385-BBE6BBF73E84}" destId="{0AAC5BBE-345D-4DFE-BDA0-2EEBF8ED047E}" srcOrd="0" destOrd="0" presId="urn:microsoft.com/office/officeart/2005/8/layout/process1"/>
    <dgm:cxn modelId="{8EA026C3-6144-4CCD-A231-98D20653B7F4}" type="presOf" srcId="{3F2FCB24-ABFE-4478-94FF-6A1A13CD4DCF}" destId="{BDCA8973-8D23-4FBD-AB2C-A875986974BC}" srcOrd="0" destOrd="0" presId="urn:microsoft.com/office/officeart/2005/8/layout/process1"/>
    <dgm:cxn modelId="{A32029EB-B9FF-4DC4-9236-47489C815AB7}" type="presOf" srcId="{36DB649D-A739-46EF-8385-BBE6BBF73E84}" destId="{54FC1E0C-2F5A-4505-A156-F94D534BE8F5}" srcOrd="1" destOrd="0" presId="urn:microsoft.com/office/officeart/2005/8/layout/process1"/>
    <dgm:cxn modelId="{F95DA280-E7A9-4DB7-9248-CE96A32D1650}" type="presParOf" srcId="{0E2BFD4A-D567-4BA1-8B71-939EF6A53FB2}" destId="{BDCA8973-8D23-4FBD-AB2C-A875986974BC}" srcOrd="0" destOrd="0" presId="urn:microsoft.com/office/officeart/2005/8/layout/process1"/>
    <dgm:cxn modelId="{E50D4405-E8AD-48D8-B072-08B57CCC4BE9}" type="presParOf" srcId="{0E2BFD4A-D567-4BA1-8B71-939EF6A53FB2}" destId="{0AAC5BBE-345D-4DFE-BDA0-2EEBF8ED047E}" srcOrd="1" destOrd="0" presId="urn:microsoft.com/office/officeart/2005/8/layout/process1"/>
    <dgm:cxn modelId="{3F86013D-B354-4674-8CDC-EAC4FE45E8E7}" type="presParOf" srcId="{0AAC5BBE-345D-4DFE-BDA0-2EEBF8ED047E}" destId="{54FC1E0C-2F5A-4505-A156-F94D534BE8F5}" srcOrd="0" destOrd="0" presId="urn:microsoft.com/office/officeart/2005/8/layout/process1"/>
    <dgm:cxn modelId="{98C070B8-59DB-4308-8EC3-DEA8E3147EA7}" type="presParOf" srcId="{0E2BFD4A-D567-4BA1-8B71-939EF6A53FB2}" destId="{CB8918BA-AB1B-4DA8-B5AA-384F3DE2A160}" srcOrd="2"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D88F9F3-41B5-43F2-BDC9-948D38917F90}" type="doc">
      <dgm:prSet loTypeId="urn:microsoft.com/office/officeart/2005/8/layout/vList2" loCatId="list" qsTypeId="urn:microsoft.com/office/officeart/2005/8/quickstyle/simple4" qsCatId="simple" csTypeId="urn:microsoft.com/office/officeart/2005/8/colors/colorful5" csCatId="colorful"/>
      <dgm:spPr/>
      <dgm:t>
        <a:bodyPr/>
        <a:lstStyle/>
        <a:p>
          <a:endParaRPr lang="en-US"/>
        </a:p>
      </dgm:t>
    </dgm:pt>
    <dgm:pt modelId="{A8725076-E68F-4654-978B-0D2A71811DDF}">
      <dgm:prSet custT="1"/>
      <dgm:spPr/>
      <dgm:t>
        <a:bodyPr/>
        <a:lstStyle/>
        <a:p>
          <a:r>
            <a:rPr lang="en-US" sz="2400" b="1" dirty="0"/>
            <a:t>Importance and characteristics of Distance Education</a:t>
          </a:r>
          <a:endParaRPr lang="en-US" sz="2400" dirty="0"/>
        </a:p>
      </dgm:t>
    </dgm:pt>
    <dgm:pt modelId="{E4C09DCC-42AF-49C6-A630-1912B330C13C}" type="parTrans" cxnId="{C8352229-D82B-44F6-BEE8-F503A3A59EFA}">
      <dgm:prSet/>
      <dgm:spPr/>
      <dgm:t>
        <a:bodyPr/>
        <a:lstStyle/>
        <a:p>
          <a:endParaRPr lang="en-US"/>
        </a:p>
      </dgm:t>
    </dgm:pt>
    <dgm:pt modelId="{E17197A0-8A9C-4B75-A753-6BE3E43F2738}" type="sibTrans" cxnId="{C8352229-D82B-44F6-BEE8-F503A3A59EFA}">
      <dgm:prSet/>
      <dgm:spPr/>
      <dgm:t>
        <a:bodyPr/>
        <a:lstStyle/>
        <a:p>
          <a:endParaRPr lang="en-US"/>
        </a:p>
      </dgm:t>
    </dgm:pt>
    <dgm:pt modelId="{BEA941EE-EFED-45FC-97B5-24F21A6CC57A}">
      <dgm:prSet/>
      <dgm:spPr/>
      <dgm:t>
        <a:bodyPr/>
        <a:lstStyle/>
        <a:p>
          <a:r>
            <a:rPr lang="el-GR"/>
            <a:t>Distance education is education in which there is a geographical distance between the teacher and the learner. This type of teaching is considered as "a systematic and planned activity of presenting the material being taught, the preparation that is made and the improvement of the learning method, which is carried out by bridging the distance between instructor and student, using appropriate technological means" (Keegan, 1996).</a:t>
          </a:r>
          <a:endParaRPr lang="en-US"/>
        </a:p>
      </dgm:t>
    </dgm:pt>
    <dgm:pt modelId="{CEADF1E5-9E8A-4613-BB7E-5F214D0512A9}" type="parTrans" cxnId="{B561C9A0-00CE-4CE7-94A7-8CA3EFAE34B0}">
      <dgm:prSet/>
      <dgm:spPr/>
      <dgm:t>
        <a:bodyPr/>
        <a:lstStyle/>
        <a:p>
          <a:endParaRPr lang="en-US"/>
        </a:p>
      </dgm:t>
    </dgm:pt>
    <dgm:pt modelId="{F987F1C9-8CC8-4246-942A-B0445B05ED91}" type="sibTrans" cxnId="{B561C9A0-00CE-4CE7-94A7-8CA3EFAE34B0}">
      <dgm:prSet/>
      <dgm:spPr/>
      <dgm:t>
        <a:bodyPr/>
        <a:lstStyle/>
        <a:p>
          <a:endParaRPr lang="en-US"/>
        </a:p>
      </dgm:t>
    </dgm:pt>
    <dgm:pt modelId="{7E826853-B813-41F2-BB37-B960E9D6137B}">
      <dgm:prSet/>
      <dgm:spPr/>
      <dgm:t>
        <a:bodyPr/>
        <a:lstStyle/>
        <a:p>
          <a:r>
            <a:rPr lang="el-GR"/>
            <a:t>Key characteristics of this educational method are the flexibility of time that distinguishes it and the fact that it adapts directly to the needs of the learners. This helps in diagnosing the characteristics and meeting the educational and psycho-emotional needs of the learners. The main advantage of distance education is that it promotes quality teaching design and develops multi-modal educational material. In this way, learning can respond to the capabilities, interests, and abilities of students and knowledge can be transformed into a creative process (Papadimitriou &amp; Lionarakis, 2010).</a:t>
          </a:r>
          <a:r>
            <a:rPr lang="en-US"/>
            <a:t> </a:t>
          </a:r>
        </a:p>
      </dgm:t>
    </dgm:pt>
    <dgm:pt modelId="{6BCA25D4-F7CB-4056-8B78-A213498D20CB}" type="parTrans" cxnId="{D19DEFA7-4D25-4E37-AB0C-DEA4B5B93E33}">
      <dgm:prSet/>
      <dgm:spPr/>
      <dgm:t>
        <a:bodyPr/>
        <a:lstStyle/>
        <a:p>
          <a:endParaRPr lang="en-US"/>
        </a:p>
      </dgm:t>
    </dgm:pt>
    <dgm:pt modelId="{3D9B689D-FC48-42B7-A2C9-9D266CA8B11D}" type="sibTrans" cxnId="{D19DEFA7-4D25-4E37-AB0C-DEA4B5B93E33}">
      <dgm:prSet/>
      <dgm:spPr/>
      <dgm:t>
        <a:bodyPr/>
        <a:lstStyle/>
        <a:p>
          <a:endParaRPr lang="en-US"/>
        </a:p>
      </dgm:t>
    </dgm:pt>
    <dgm:pt modelId="{892CB7BA-7045-4B93-AB21-CD6A36E4F972}" type="pres">
      <dgm:prSet presAssocID="{7D88F9F3-41B5-43F2-BDC9-948D38917F90}" presName="linear" presStyleCnt="0">
        <dgm:presLayoutVars>
          <dgm:animLvl val="lvl"/>
          <dgm:resizeHandles val="exact"/>
        </dgm:presLayoutVars>
      </dgm:prSet>
      <dgm:spPr/>
    </dgm:pt>
    <dgm:pt modelId="{80EE38D8-A4BD-46F9-AEB7-3DC0AF7D426D}" type="pres">
      <dgm:prSet presAssocID="{A8725076-E68F-4654-978B-0D2A71811DDF}" presName="parentText" presStyleLbl="node1" presStyleIdx="0" presStyleCnt="3">
        <dgm:presLayoutVars>
          <dgm:chMax val="0"/>
          <dgm:bulletEnabled val="1"/>
        </dgm:presLayoutVars>
      </dgm:prSet>
      <dgm:spPr/>
    </dgm:pt>
    <dgm:pt modelId="{8A771585-8748-4058-88F8-CA67FE0BFBB8}" type="pres">
      <dgm:prSet presAssocID="{E17197A0-8A9C-4B75-A753-6BE3E43F2738}" presName="spacer" presStyleCnt="0"/>
      <dgm:spPr/>
    </dgm:pt>
    <dgm:pt modelId="{A8D56EDA-7D2B-4A60-AAE1-4F3EC0AA2C24}" type="pres">
      <dgm:prSet presAssocID="{BEA941EE-EFED-45FC-97B5-24F21A6CC57A}" presName="parentText" presStyleLbl="node1" presStyleIdx="1" presStyleCnt="3">
        <dgm:presLayoutVars>
          <dgm:chMax val="0"/>
          <dgm:bulletEnabled val="1"/>
        </dgm:presLayoutVars>
      </dgm:prSet>
      <dgm:spPr/>
    </dgm:pt>
    <dgm:pt modelId="{FB1AEC3E-A102-46DD-BCFB-67096B5687C9}" type="pres">
      <dgm:prSet presAssocID="{F987F1C9-8CC8-4246-942A-B0445B05ED91}" presName="spacer" presStyleCnt="0"/>
      <dgm:spPr/>
    </dgm:pt>
    <dgm:pt modelId="{D1BD9E7B-7508-44D1-AEDA-1535E717D5FB}" type="pres">
      <dgm:prSet presAssocID="{7E826853-B813-41F2-BB37-B960E9D6137B}" presName="parentText" presStyleLbl="node1" presStyleIdx="2" presStyleCnt="3">
        <dgm:presLayoutVars>
          <dgm:chMax val="0"/>
          <dgm:bulletEnabled val="1"/>
        </dgm:presLayoutVars>
      </dgm:prSet>
      <dgm:spPr/>
    </dgm:pt>
  </dgm:ptLst>
  <dgm:cxnLst>
    <dgm:cxn modelId="{C8352229-D82B-44F6-BEE8-F503A3A59EFA}" srcId="{7D88F9F3-41B5-43F2-BDC9-948D38917F90}" destId="{A8725076-E68F-4654-978B-0D2A71811DDF}" srcOrd="0" destOrd="0" parTransId="{E4C09DCC-42AF-49C6-A630-1912B330C13C}" sibTransId="{E17197A0-8A9C-4B75-A753-6BE3E43F2738}"/>
    <dgm:cxn modelId="{092C0477-EF59-492D-B4F4-9C8E78192E9E}" type="presOf" srcId="{7E826853-B813-41F2-BB37-B960E9D6137B}" destId="{D1BD9E7B-7508-44D1-AEDA-1535E717D5FB}" srcOrd="0" destOrd="0" presId="urn:microsoft.com/office/officeart/2005/8/layout/vList2"/>
    <dgm:cxn modelId="{B561C9A0-00CE-4CE7-94A7-8CA3EFAE34B0}" srcId="{7D88F9F3-41B5-43F2-BDC9-948D38917F90}" destId="{BEA941EE-EFED-45FC-97B5-24F21A6CC57A}" srcOrd="1" destOrd="0" parTransId="{CEADF1E5-9E8A-4613-BB7E-5F214D0512A9}" sibTransId="{F987F1C9-8CC8-4246-942A-B0445B05ED91}"/>
    <dgm:cxn modelId="{D19DEFA7-4D25-4E37-AB0C-DEA4B5B93E33}" srcId="{7D88F9F3-41B5-43F2-BDC9-948D38917F90}" destId="{7E826853-B813-41F2-BB37-B960E9D6137B}" srcOrd="2" destOrd="0" parTransId="{6BCA25D4-F7CB-4056-8B78-A213498D20CB}" sibTransId="{3D9B689D-FC48-42B7-A2C9-9D266CA8B11D}"/>
    <dgm:cxn modelId="{7F8723C6-33BE-44BB-B91D-001E30C5C459}" type="presOf" srcId="{BEA941EE-EFED-45FC-97B5-24F21A6CC57A}" destId="{A8D56EDA-7D2B-4A60-AAE1-4F3EC0AA2C24}" srcOrd="0" destOrd="0" presId="urn:microsoft.com/office/officeart/2005/8/layout/vList2"/>
    <dgm:cxn modelId="{800594C8-7D00-48B3-8969-CFD86DA65D9B}" type="presOf" srcId="{A8725076-E68F-4654-978B-0D2A71811DDF}" destId="{80EE38D8-A4BD-46F9-AEB7-3DC0AF7D426D}" srcOrd="0" destOrd="0" presId="urn:microsoft.com/office/officeart/2005/8/layout/vList2"/>
    <dgm:cxn modelId="{85F979DA-6D4D-4FB6-9202-EBE87325CEE2}" type="presOf" srcId="{7D88F9F3-41B5-43F2-BDC9-948D38917F90}" destId="{892CB7BA-7045-4B93-AB21-CD6A36E4F972}" srcOrd="0" destOrd="0" presId="urn:microsoft.com/office/officeart/2005/8/layout/vList2"/>
    <dgm:cxn modelId="{CF4513AA-A066-44DA-BDB1-4D9F8E0E88DC}" type="presParOf" srcId="{892CB7BA-7045-4B93-AB21-CD6A36E4F972}" destId="{80EE38D8-A4BD-46F9-AEB7-3DC0AF7D426D}" srcOrd="0" destOrd="0" presId="urn:microsoft.com/office/officeart/2005/8/layout/vList2"/>
    <dgm:cxn modelId="{5B25D5C0-0DD3-48A3-942E-A3ACE30AD606}" type="presParOf" srcId="{892CB7BA-7045-4B93-AB21-CD6A36E4F972}" destId="{8A771585-8748-4058-88F8-CA67FE0BFBB8}" srcOrd="1" destOrd="0" presId="urn:microsoft.com/office/officeart/2005/8/layout/vList2"/>
    <dgm:cxn modelId="{F2E155EC-E537-466D-8655-CB3F22103191}" type="presParOf" srcId="{892CB7BA-7045-4B93-AB21-CD6A36E4F972}" destId="{A8D56EDA-7D2B-4A60-AAE1-4F3EC0AA2C24}" srcOrd="2" destOrd="0" presId="urn:microsoft.com/office/officeart/2005/8/layout/vList2"/>
    <dgm:cxn modelId="{E31E62BF-007F-4CDD-9E3A-CF27C7A4049A}" type="presParOf" srcId="{892CB7BA-7045-4B93-AB21-CD6A36E4F972}" destId="{FB1AEC3E-A102-46DD-BCFB-67096B5687C9}" srcOrd="3" destOrd="0" presId="urn:microsoft.com/office/officeart/2005/8/layout/vList2"/>
    <dgm:cxn modelId="{B833AE1D-BB21-4C17-A5B9-C523832CB68F}" type="presParOf" srcId="{892CB7BA-7045-4B93-AB21-CD6A36E4F972}" destId="{D1BD9E7B-7508-44D1-AEDA-1535E717D5FB}"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407D6F0-E297-49AF-B3B8-8CC29EE2320F}" type="doc">
      <dgm:prSet loTypeId="urn:microsoft.com/office/officeart/2005/8/layout/process5" loCatId="process" qsTypeId="urn:microsoft.com/office/officeart/2005/8/quickstyle/simple4" qsCatId="simple" csTypeId="urn:microsoft.com/office/officeart/2005/8/colors/colorful1" csCatId="colorful" phldr="1"/>
      <dgm:spPr/>
      <dgm:t>
        <a:bodyPr/>
        <a:lstStyle/>
        <a:p>
          <a:endParaRPr lang="en-US"/>
        </a:p>
      </dgm:t>
    </dgm:pt>
    <dgm:pt modelId="{93D0E5B7-4ACE-496A-B690-E439D3A48421}">
      <dgm:prSet custT="1"/>
      <dgm:spPr/>
      <dgm:t>
        <a:bodyPr/>
        <a:lstStyle/>
        <a:p>
          <a:r>
            <a:rPr lang="en-US" sz="2000" b="1" dirty="0"/>
            <a:t>The teacher's contribution to Distance Education </a:t>
          </a:r>
          <a:endParaRPr lang="en-US" sz="2000" dirty="0"/>
        </a:p>
      </dgm:t>
    </dgm:pt>
    <dgm:pt modelId="{CF49A6CE-2DD4-4D43-9D21-78CFC7E6B57C}" type="parTrans" cxnId="{811BC3D0-FFC2-46E6-8D77-1F23EFE1DFEF}">
      <dgm:prSet/>
      <dgm:spPr/>
      <dgm:t>
        <a:bodyPr/>
        <a:lstStyle/>
        <a:p>
          <a:endParaRPr lang="en-US"/>
        </a:p>
      </dgm:t>
    </dgm:pt>
    <dgm:pt modelId="{1A37EF82-4B65-40C6-A5D3-88EB734F4DF9}" type="sibTrans" cxnId="{811BC3D0-FFC2-46E6-8D77-1F23EFE1DFEF}">
      <dgm:prSet/>
      <dgm:spPr/>
      <dgm:t>
        <a:bodyPr/>
        <a:lstStyle/>
        <a:p>
          <a:endParaRPr lang="en-US"/>
        </a:p>
      </dgm:t>
    </dgm:pt>
    <dgm:pt modelId="{A7D8D841-C021-46A8-88D0-3AEFD572EF55}">
      <dgm:prSet custT="1"/>
      <dgm:spPr/>
      <dgm:t>
        <a:bodyPr/>
        <a:lstStyle/>
        <a:p>
          <a:r>
            <a:rPr lang="el-GR" sz="1400" dirty="0"/>
            <a:t>In </a:t>
          </a:r>
          <a:r>
            <a:rPr lang="el-GR" sz="1400" dirty="0" err="1"/>
            <a:t>distance</a:t>
          </a:r>
          <a:r>
            <a:rPr lang="el-GR" sz="1400" dirty="0"/>
            <a:t> </a:t>
          </a:r>
          <a:r>
            <a:rPr lang="el-GR" sz="1400" dirty="0" err="1"/>
            <a:t>education</a:t>
          </a:r>
          <a:r>
            <a:rPr lang="el-GR" sz="1400" dirty="0"/>
            <a:t>, the </a:t>
          </a:r>
          <a:r>
            <a:rPr lang="el-GR" sz="1400" dirty="0" err="1"/>
            <a:t>instructor</a:t>
          </a:r>
          <a:r>
            <a:rPr lang="el-GR" sz="1400" dirty="0"/>
            <a:t> </a:t>
          </a:r>
          <a:r>
            <a:rPr lang="el-GR" sz="1400" dirty="0" err="1"/>
            <a:t>organizes</a:t>
          </a:r>
          <a:r>
            <a:rPr lang="el-GR" sz="1400" dirty="0"/>
            <a:t> the </a:t>
          </a:r>
          <a:r>
            <a:rPr lang="el-GR" sz="1400" dirty="0" err="1"/>
            <a:t>material</a:t>
          </a:r>
          <a:r>
            <a:rPr lang="el-GR" sz="1400" dirty="0"/>
            <a:t> and </a:t>
          </a:r>
          <a:r>
            <a:rPr lang="el-GR" sz="1400" dirty="0" err="1"/>
            <a:t>plans</a:t>
          </a:r>
          <a:r>
            <a:rPr lang="el-GR" sz="1400" dirty="0"/>
            <a:t> the </a:t>
          </a:r>
          <a:r>
            <a:rPr lang="el-GR" sz="1400" dirty="0" err="1"/>
            <a:t>teaching</a:t>
          </a:r>
          <a:r>
            <a:rPr lang="el-GR" sz="1400" dirty="0"/>
            <a:t> </a:t>
          </a:r>
          <a:r>
            <a:rPr lang="el-GR" sz="1400" dirty="0" err="1"/>
            <a:t>processes</a:t>
          </a:r>
          <a:r>
            <a:rPr lang="el-GR" sz="1400" dirty="0"/>
            <a:t> and </a:t>
          </a:r>
          <a:r>
            <a:rPr lang="el-GR" sz="1400" dirty="0" err="1"/>
            <a:t>evaluation</a:t>
          </a:r>
          <a:r>
            <a:rPr lang="el-GR" sz="1400" dirty="0"/>
            <a:t>. </a:t>
          </a:r>
          <a:r>
            <a:rPr lang="el-GR" sz="1400" dirty="0" err="1"/>
            <a:t>It</a:t>
          </a:r>
          <a:r>
            <a:rPr lang="el-GR" sz="1400" dirty="0"/>
            <a:t> </a:t>
          </a:r>
          <a:r>
            <a:rPr lang="el-GR" sz="1400" dirty="0" err="1"/>
            <a:t>also</a:t>
          </a:r>
          <a:r>
            <a:rPr lang="el-GR" sz="1400" dirty="0"/>
            <a:t> </a:t>
          </a:r>
          <a:r>
            <a:rPr lang="el-GR" sz="1400" dirty="0" err="1"/>
            <a:t>uses</a:t>
          </a:r>
          <a:r>
            <a:rPr lang="el-GR" sz="1400" dirty="0"/>
            <a:t> </a:t>
          </a:r>
          <a:r>
            <a:rPr lang="el-GR" sz="1400" dirty="0" err="1"/>
            <a:t>synchronous</a:t>
          </a:r>
          <a:r>
            <a:rPr lang="el-GR" sz="1400" dirty="0"/>
            <a:t> and </a:t>
          </a:r>
          <a:r>
            <a:rPr lang="el-GR" sz="1400" dirty="0" err="1"/>
            <a:t>asynchronous</a:t>
          </a:r>
          <a:r>
            <a:rPr lang="el-GR" sz="1400" dirty="0"/>
            <a:t> </a:t>
          </a:r>
          <a:r>
            <a:rPr lang="el-GR" sz="1400" dirty="0" err="1"/>
            <a:t>activities</a:t>
          </a:r>
          <a:r>
            <a:rPr lang="el-GR" sz="1400" dirty="0"/>
            <a:t>, </a:t>
          </a:r>
          <a:r>
            <a:rPr lang="el-GR" sz="1400" dirty="0" err="1"/>
            <a:t>giving</a:t>
          </a:r>
          <a:r>
            <a:rPr lang="el-GR" sz="1400" dirty="0"/>
            <a:t> </a:t>
          </a:r>
          <a:r>
            <a:rPr lang="el-GR" sz="1400" dirty="0" err="1"/>
            <a:t>impetus</a:t>
          </a:r>
          <a:r>
            <a:rPr lang="el-GR" sz="1400" dirty="0"/>
            <a:t> </a:t>
          </a:r>
          <a:r>
            <a:rPr lang="el-GR" sz="1400" dirty="0" err="1"/>
            <a:t>to</a:t>
          </a:r>
          <a:r>
            <a:rPr lang="el-GR" sz="1400" dirty="0"/>
            <a:t> the </a:t>
          </a:r>
          <a:r>
            <a:rPr lang="el-GR" sz="1400" dirty="0" err="1"/>
            <a:t>learner's</a:t>
          </a:r>
          <a:r>
            <a:rPr lang="el-GR" sz="1400" dirty="0"/>
            <a:t> </a:t>
          </a:r>
          <a:r>
            <a:rPr lang="el-GR" sz="1400" dirty="0" err="1"/>
            <a:t>self-education</a:t>
          </a:r>
          <a:r>
            <a:rPr lang="el-GR" sz="1400" dirty="0"/>
            <a:t>. The </a:t>
          </a:r>
          <a:r>
            <a:rPr lang="el-GR" sz="1400" dirty="0" err="1"/>
            <a:t>instructor</a:t>
          </a:r>
          <a:r>
            <a:rPr lang="el-GR" sz="1400" dirty="0"/>
            <a:t>, </a:t>
          </a:r>
          <a:r>
            <a:rPr lang="el-GR" sz="1400" dirty="0" err="1"/>
            <a:t>despite</a:t>
          </a:r>
          <a:r>
            <a:rPr lang="el-GR" sz="1400" dirty="0"/>
            <a:t> the </a:t>
          </a:r>
          <a:r>
            <a:rPr lang="el-GR" sz="1400" dirty="0" err="1"/>
            <a:t>existence</a:t>
          </a:r>
          <a:r>
            <a:rPr lang="el-GR" sz="1400" dirty="0"/>
            <a:t> of </a:t>
          </a:r>
          <a:r>
            <a:rPr lang="el-GR" sz="1400" dirty="0" err="1"/>
            <a:t>an</a:t>
          </a:r>
          <a:r>
            <a:rPr lang="el-GR" sz="1400" dirty="0"/>
            <a:t> </a:t>
          </a:r>
          <a:r>
            <a:rPr lang="el-GR" sz="1400" dirty="0" err="1"/>
            <a:t>electronic</a:t>
          </a:r>
          <a:r>
            <a:rPr lang="el-GR" sz="1400" dirty="0"/>
            <a:t> </a:t>
          </a:r>
          <a:r>
            <a:rPr lang="el-GR" sz="1400" dirty="0" err="1"/>
            <a:t>educational</a:t>
          </a:r>
          <a:r>
            <a:rPr lang="el-GR" sz="1400" dirty="0"/>
            <a:t> </a:t>
          </a:r>
          <a:r>
            <a:rPr lang="el-GR" sz="1400" dirty="0" err="1"/>
            <a:t>framework</a:t>
          </a:r>
          <a:r>
            <a:rPr lang="el-GR" sz="1400" dirty="0"/>
            <a:t>, </a:t>
          </a:r>
          <a:r>
            <a:rPr lang="el-GR" sz="1400" dirty="0" err="1"/>
            <a:t>aims</a:t>
          </a:r>
          <a:r>
            <a:rPr lang="el-GR" sz="1400" dirty="0"/>
            <a:t> </a:t>
          </a:r>
          <a:r>
            <a:rPr lang="el-GR" sz="1400" dirty="0" err="1"/>
            <a:t>to</a:t>
          </a:r>
          <a:r>
            <a:rPr lang="el-GR" sz="1400" dirty="0"/>
            <a:t> </a:t>
          </a:r>
          <a:r>
            <a:rPr lang="el-GR" sz="1400" dirty="0" err="1"/>
            <a:t>inspire</a:t>
          </a:r>
          <a:r>
            <a:rPr lang="el-GR" sz="1400" dirty="0"/>
            <a:t> and </a:t>
          </a:r>
          <a:r>
            <a:rPr lang="el-GR" sz="1400" dirty="0" err="1"/>
            <a:t>guide</a:t>
          </a:r>
          <a:r>
            <a:rPr lang="el-GR" sz="1400" dirty="0"/>
            <a:t> the </a:t>
          </a:r>
          <a:r>
            <a:rPr lang="el-GR" sz="1400" dirty="0" err="1"/>
            <a:t>learner</a:t>
          </a:r>
          <a:r>
            <a:rPr lang="el-GR" sz="1400" dirty="0"/>
            <a:t> (</a:t>
          </a:r>
          <a:r>
            <a:rPr lang="el-GR" sz="1400" dirty="0" err="1"/>
            <a:t>Lionarakis</a:t>
          </a:r>
          <a:r>
            <a:rPr lang="el-GR" sz="1400" dirty="0"/>
            <a:t>, 2009).</a:t>
          </a:r>
          <a:endParaRPr lang="en-US" sz="1400" dirty="0"/>
        </a:p>
      </dgm:t>
    </dgm:pt>
    <dgm:pt modelId="{B1DE262B-432E-4718-93B9-11DCDDD7BEDA}" type="parTrans" cxnId="{DA14DACF-897C-4AE4-BAE4-1DC56ED69318}">
      <dgm:prSet/>
      <dgm:spPr/>
      <dgm:t>
        <a:bodyPr/>
        <a:lstStyle/>
        <a:p>
          <a:endParaRPr lang="en-US"/>
        </a:p>
      </dgm:t>
    </dgm:pt>
    <dgm:pt modelId="{5AC36C3E-3A07-4C10-B200-7F4D1F05F7B4}" type="sibTrans" cxnId="{DA14DACF-897C-4AE4-BAE4-1DC56ED69318}">
      <dgm:prSet/>
      <dgm:spPr/>
      <dgm:t>
        <a:bodyPr/>
        <a:lstStyle/>
        <a:p>
          <a:endParaRPr lang="en-US"/>
        </a:p>
      </dgm:t>
    </dgm:pt>
    <dgm:pt modelId="{06B6DFED-52A2-4119-AB03-1258080A34D7}">
      <dgm:prSet/>
      <dgm:spPr/>
      <dgm:t>
        <a:bodyPr/>
        <a:lstStyle/>
        <a:p>
          <a:r>
            <a:rPr lang="el-GR" dirty="0" err="1"/>
            <a:t>Within</a:t>
          </a:r>
          <a:r>
            <a:rPr lang="el-GR" dirty="0"/>
            <a:t> the </a:t>
          </a:r>
          <a:r>
            <a:rPr lang="el-GR" dirty="0" err="1"/>
            <a:t>new</a:t>
          </a:r>
          <a:r>
            <a:rPr lang="el-GR" dirty="0"/>
            <a:t> </a:t>
          </a:r>
          <a:r>
            <a:rPr lang="el-GR" dirty="0" err="1"/>
            <a:t>educational</a:t>
          </a:r>
          <a:r>
            <a:rPr lang="el-GR" dirty="0"/>
            <a:t> </a:t>
          </a:r>
          <a:r>
            <a:rPr lang="el-GR" dirty="0" err="1"/>
            <a:t>environment</a:t>
          </a:r>
          <a:r>
            <a:rPr lang="el-GR" dirty="0"/>
            <a:t>, </a:t>
          </a:r>
          <a:r>
            <a:rPr lang="el-GR" dirty="0" err="1"/>
            <a:t>as</a:t>
          </a:r>
          <a:r>
            <a:rPr lang="el-GR" dirty="0"/>
            <a:t> </a:t>
          </a:r>
          <a:r>
            <a:rPr lang="el-GR" dirty="0" err="1"/>
            <a:t>shaped</a:t>
          </a:r>
          <a:r>
            <a:rPr lang="el-GR" dirty="0"/>
            <a:t> </a:t>
          </a:r>
          <a:r>
            <a:rPr lang="el-GR" dirty="0" err="1"/>
            <a:t>by</a:t>
          </a:r>
          <a:r>
            <a:rPr lang="el-GR" dirty="0"/>
            <a:t> </a:t>
          </a:r>
          <a:r>
            <a:rPr lang="el-GR" dirty="0" err="1"/>
            <a:t>distance</a:t>
          </a:r>
          <a:r>
            <a:rPr lang="el-GR" dirty="0"/>
            <a:t> </a:t>
          </a:r>
          <a:r>
            <a:rPr lang="el-GR" dirty="0" err="1"/>
            <a:t>education</a:t>
          </a:r>
          <a:r>
            <a:rPr lang="el-GR" dirty="0"/>
            <a:t>, the </a:t>
          </a:r>
          <a:r>
            <a:rPr lang="el-GR" dirty="0" err="1"/>
            <a:t>teacher</a:t>
          </a:r>
          <a:r>
            <a:rPr lang="el-GR" dirty="0"/>
            <a:t> </a:t>
          </a:r>
          <a:r>
            <a:rPr lang="el-GR" dirty="0" err="1"/>
            <a:t>changes</a:t>
          </a:r>
          <a:r>
            <a:rPr lang="el-GR" dirty="0"/>
            <a:t>, </a:t>
          </a:r>
          <a:r>
            <a:rPr lang="el-GR" dirty="0" err="1"/>
            <a:t>innovates</a:t>
          </a:r>
          <a:r>
            <a:rPr lang="el-GR" dirty="0"/>
            <a:t> and </a:t>
          </a:r>
          <a:r>
            <a:rPr lang="el-GR" dirty="0" err="1"/>
            <a:t>evolves</a:t>
          </a:r>
          <a:r>
            <a:rPr lang="el-GR" dirty="0"/>
            <a:t>. In </a:t>
          </a:r>
          <a:r>
            <a:rPr lang="el-GR" dirty="0" err="1"/>
            <a:t>other</a:t>
          </a:r>
          <a:r>
            <a:rPr lang="el-GR" dirty="0"/>
            <a:t> </a:t>
          </a:r>
          <a:r>
            <a:rPr lang="el-GR" dirty="0" err="1"/>
            <a:t>words</a:t>
          </a:r>
          <a:r>
            <a:rPr lang="el-GR" dirty="0"/>
            <a:t>, the </a:t>
          </a:r>
          <a:r>
            <a:rPr lang="el-GR" dirty="0" err="1"/>
            <a:t>educational</a:t>
          </a:r>
          <a:r>
            <a:rPr lang="el-GR" dirty="0"/>
            <a:t> </a:t>
          </a:r>
          <a:r>
            <a:rPr lang="el-GR" dirty="0" err="1"/>
            <a:t>role</a:t>
          </a:r>
          <a:r>
            <a:rPr lang="el-GR" dirty="0"/>
            <a:t> of the </a:t>
          </a:r>
          <a:r>
            <a:rPr lang="el-GR" dirty="0" err="1"/>
            <a:t>teacher</a:t>
          </a:r>
          <a:r>
            <a:rPr lang="el-GR" dirty="0"/>
            <a:t> </a:t>
          </a:r>
          <a:r>
            <a:rPr lang="el-GR" dirty="0" err="1"/>
            <a:t>shifts</a:t>
          </a:r>
          <a:r>
            <a:rPr lang="el-GR" dirty="0"/>
            <a:t> </a:t>
          </a:r>
          <a:r>
            <a:rPr lang="el-GR" dirty="0" err="1"/>
            <a:t>to</a:t>
          </a:r>
          <a:r>
            <a:rPr lang="el-GR" dirty="0"/>
            <a:t> </a:t>
          </a:r>
          <a:r>
            <a:rPr lang="el-GR" dirty="0" err="1"/>
            <a:t>strengthening</a:t>
          </a:r>
          <a:r>
            <a:rPr lang="el-GR" dirty="0"/>
            <a:t>, </a:t>
          </a:r>
          <a:r>
            <a:rPr lang="el-GR" dirty="0" err="1"/>
            <a:t>counseling</a:t>
          </a:r>
          <a:r>
            <a:rPr lang="el-GR" dirty="0"/>
            <a:t> and </a:t>
          </a:r>
          <a:r>
            <a:rPr lang="el-GR" dirty="0" err="1"/>
            <a:t>supporting</a:t>
          </a:r>
          <a:r>
            <a:rPr lang="el-GR" dirty="0"/>
            <a:t> </a:t>
          </a:r>
          <a:r>
            <a:rPr lang="el-GR" dirty="0" err="1"/>
            <a:t>students</a:t>
          </a:r>
          <a:r>
            <a:rPr lang="el-GR" dirty="0"/>
            <a:t> and </a:t>
          </a:r>
          <a:r>
            <a:rPr lang="el-GR" dirty="0" err="1"/>
            <a:t>their</a:t>
          </a:r>
          <a:r>
            <a:rPr lang="el-GR" dirty="0"/>
            <a:t> </a:t>
          </a:r>
          <a:r>
            <a:rPr lang="el-GR" dirty="0" err="1"/>
            <a:t>family</a:t>
          </a:r>
          <a:r>
            <a:rPr lang="el-GR" dirty="0"/>
            <a:t> </a:t>
          </a:r>
          <a:r>
            <a:rPr lang="el-GR" dirty="0" err="1"/>
            <a:t>environment</a:t>
          </a:r>
          <a:r>
            <a:rPr lang="el-GR" dirty="0"/>
            <a:t>, </a:t>
          </a:r>
          <a:r>
            <a:rPr lang="el-GR" dirty="0" err="1"/>
            <a:t>so</a:t>
          </a:r>
          <a:r>
            <a:rPr lang="el-GR" dirty="0"/>
            <a:t> </a:t>
          </a:r>
          <a:r>
            <a:rPr lang="el-GR" dirty="0" err="1"/>
            <a:t>that</a:t>
          </a:r>
          <a:r>
            <a:rPr lang="el-GR" dirty="0"/>
            <a:t> </a:t>
          </a:r>
          <a:r>
            <a:rPr lang="el-GR" dirty="0" err="1"/>
            <a:t>students</a:t>
          </a:r>
          <a:r>
            <a:rPr lang="el-GR" dirty="0"/>
            <a:t> </a:t>
          </a:r>
          <a:r>
            <a:rPr lang="el-GR" dirty="0" err="1"/>
            <a:t>can</a:t>
          </a:r>
          <a:r>
            <a:rPr lang="el-GR" dirty="0"/>
            <a:t> </a:t>
          </a:r>
          <a:r>
            <a:rPr lang="el-GR" dirty="0" err="1"/>
            <a:t>improve</a:t>
          </a:r>
          <a:r>
            <a:rPr lang="el-GR" dirty="0"/>
            <a:t> </a:t>
          </a:r>
          <a:r>
            <a:rPr lang="el-GR" dirty="0" err="1"/>
            <a:t>their</a:t>
          </a:r>
          <a:r>
            <a:rPr lang="el-GR" dirty="0"/>
            <a:t> </a:t>
          </a:r>
          <a:r>
            <a:rPr lang="el-GR" dirty="0" err="1"/>
            <a:t>psycho-emotional</a:t>
          </a:r>
          <a:r>
            <a:rPr lang="el-GR" dirty="0"/>
            <a:t> </a:t>
          </a:r>
          <a:r>
            <a:rPr lang="el-GR" dirty="0" err="1"/>
            <a:t>skills</a:t>
          </a:r>
          <a:r>
            <a:rPr lang="el-GR" dirty="0"/>
            <a:t> and </a:t>
          </a:r>
          <a:r>
            <a:rPr lang="el-GR" dirty="0" err="1"/>
            <a:t>learning</a:t>
          </a:r>
          <a:r>
            <a:rPr lang="el-GR" dirty="0"/>
            <a:t> </a:t>
          </a:r>
          <a:r>
            <a:rPr lang="el-GR" dirty="0" err="1"/>
            <a:t>abilities</a:t>
          </a:r>
          <a:r>
            <a:rPr lang="el-GR" dirty="0"/>
            <a:t>.</a:t>
          </a:r>
          <a:endParaRPr lang="en-US" dirty="0"/>
        </a:p>
      </dgm:t>
    </dgm:pt>
    <dgm:pt modelId="{E9CB0414-AD74-4282-8C13-F3FC510EE434}" type="parTrans" cxnId="{E65A77C8-6A8B-4F0C-9964-DB4E89609793}">
      <dgm:prSet/>
      <dgm:spPr/>
      <dgm:t>
        <a:bodyPr/>
        <a:lstStyle/>
        <a:p>
          <a:endParaRPr lang="en-US"/>
        </a:p>
      </dgm:t>
    </dgm:pt>
    <dgm:pt modelId="{71A478F5-E270-4FAD-8FAF-E263E19B97A5}" type="sibTrans" cxnId="{E65A77C8-6A8B-4F0C-9964-DB4E89609793}">
      <dgm:prSet/>
      <dgm:spPr/>
      <dgm:t>
        <a:bodyPr/>
        <a:lstStyle/>
        <a:p>
          <a:endParaRPr lang="en-US"/>
        </a:p>
      </dgm:t>
    </dgm:pt>
    <dgm:pt modelId="{DC6B1082-7436-4B67-8286-EF3C5F915910}" type="pres">
      <dgm:prSet presAssocID="{E407D6F0-E297-49AF-B3B8-8CC29EE2320F}" presName="diagram" presStyleCnt="0">
        <dgm:presLayoutVars>
          <dgm:dir/>
          <dgm:resizeHandles val="exact"/>
        </dgm:presLayoutVars>
      </dgm:prSet>
      <dgm:spPr/>
    </dgm:pt>
    <dgm:pt modelId="{7836CB8F-D0B0-4026-A3DF-EBCC3EBF76B5}" type="pres">
      <dgm:prSet presAssocID="{93D0E5B7-4ACE-496A-B690-E439D3A48421}" presName="node" presStyleLbl="node1" presStyleIdx="0" presStyleCnt="3" custScaleY="174914">
        <dgm:presLayoutVars>
          <dgm:bulletEnabled val="1"/>
        </dgm:presLayoutVars>
      </dgm:prSet>
      <dgm:spPr/>
    </dgm:pt>
    <dgm:pt modelId="{3E379186-2CA2-4600-B7FB-2968692B09E6}" type="pres">
      <dgm:prSet presAssocID="{1A37EF82-4B65-40C6-A5D3-88EB734F4DF9}" presName="sibTrans" presStyleLbl="sibTrans2D1" presStyleIdx="0" presStyleCnt="2"/>
      <dgm:spPr/>
    </dgm:pt>
    <dgm:pt modelId="{18493BB6-4344-4C85-8016-D2699DD939EE}" type="pres">
      <dgm:prSet presAssocID="{1A37EF82-4B65-40C6-A5D3-88EB734F4DF9}" presName="connectorText" presStyleLbl="sibTrans2D1" presStyleIdx="0" presStyleCnt="2"/>
      <dgm:spPr/>
    </dgm:pt>
    <dgm:pt modelId="{01E51EDC-2FB7-4ED3-B382-27C9309B5114}" type="pres">
      <dgm:prSet presAssocID="{A7D8D841-C021-46A8-88D0-3AEFD572EF55}" presName="node" presStyleLbl="node1" presStyleIdx="1" presStyleCnt="3" custScaleX="124599" custScaleY="158489">
        <dgm:presLayoutVars>
          <dgm:bulletEnabled val="1"/>
        </dgm:presLayoutVars>
      </dgm:prSet>
      <dgm:spPr/>
    </dgm:pt>
    <dgm:pt modelId="{70F7FD29-E7A7-4E6B-8F2B-F2FDDB03CF2B}" type="pres">
      <dgm:prSet presAssocID="{5AC36C3E-3A07-4C10-B200-7F4D1F05F7B4}" presName="sibTrans" presStyleLbl="sibTrans2D1" presStyleIdx="1" presStyleCnt="2"/>
      <dgm:spPr/>
    </dgm:pt>
    <dgm:pt modelId="{61D56489-EE28-4480-8C74-C5EAFE1569B1}" type="pres">
      <dgm:prSet presAssocID="{5AC36C3E-3A07-4C10-B200-7F4D1F05F7B4}" presName="connectorText" presStyleLbl="sibTrans2D1" presStyleIdx="1" presStyleCnt="2"/>
      <dgm:spPr/>
    </dgm:pt>
    <dgm:pt modelId="{330C85B5-A337-4079-8346-2000CB35B4A6}" type="pres">
      <dgm:prSet presAssocID="{06B6DFED-52A2-4119-AB03-1258080A34D7}" presName="node" presStyleLbl="node1" presStyleIdx="2" presStyleCnt="3" custScaleX="162854">
        <dgm:presLayoutVars>
          <dgm:bulletEnabled val="1"/>
        </dgm:presLayoutVars>
      </dgm:prSet>
      <dgm:spPr/>
    </dgm:pt>
  </dgm:ptLst>
  <dgm:cxnLst>
    <dgm:cxn modelId="{1DAF8011-B524-4271-A5D1-2FA3A7C7F819}" type="presOf" srcId="{06B6DFED-52A2-4119-AB03-1258080A34D7}" destId="{330C85B5-A337-4079-8346-2000CB35B4A6}" srcOrd="0" destOrd="0" presId="urn:microsoft.com/office/officeart/2005/8/layout/process5"/>
    <dgm:cxn modelId="{9DC1295D-A520-45EB-9F0A-6E8294AC906E}" type="presOf" srcId="{A7D8D841-C021-46A8-88D0-3AEFD572EF55}" destId="{01E51EDC-2FB7-4ED3-B382-27C9309B5114}" srcOrd="0" destOrd="0" presId="urn:microsoft.com/office/officeart/2005/8/layout/process5"/>
    <dgm:cxn modelId="{3A7FAA43-EA7B-4A36-9F29-2592EBD54C76}" type="presOf" srcId="{1A37EF82-4B65-40C6-A5D3-88EB734F4DF9}" destId="{18493BB6-4344-4C85-8016-D2699DD939EE}" srcOrd="1" destOrd="0" presId="urn:microsoft.com/office/officeart/2005/8/layout/process5"/>
    <dgm:cxn modelId="{273A48B4-1E3A-4403-AFE6-B4118C24C12A}" type="presOf" srcId="{93D0E5B7-4ACE-496A-B690-E439D3A48421}" destId="{7836CB8F-D0B0-4026-A3DF-EBCC3EBF76B5}" srcOrd="0" destOrd="0" presId="urn:microsoft.com/office/officeart/2005/8/layout/process5"/>
    <dgm:cxn modelId="{D0A62BBA-E7C4-415D-875E-664F92CC339E}" type="presOf" srcId="{5AC36C3E-3A07-4C10-B200-7F4D1F05F7B4}" destId="{61D56489-EE28-4480-8C74-C5EAFE1569B1}" srcOrd="1" destOrd="0" presId="urn:microsoft.com/office/officeart/2005/8/layout/process5"/>
    <dgm:cxn modelId="{E37C11C4-2EDA-4BE2-B75C-335D8C0A9778}" type="presOf" srcId="{E407D6F0-E297-49AF-B3B8-8CC29EE2320F}" destId="{DC6B1082-7436-4B67-8286-EF3C5F915910}" srcOrd="0" destOrd="0" presId="urn:microsoft.com/office/officeart/2005/8/layout/process5"/>
    <dgm:cxn modelId="{E65A77C8-6A8B-4F0C-9964-DB4E89609793}" srcId="{E407D6F0-E297-49AF-B3B8-8CC29EE2320F}" destId="{06B6DFED-52A2-4119-AB03-1258080A34D7}" srcOrd="2" destOrd="0" parTransId="{E9CB0414-AD74-4282-8C13-F3FC510EE434}" sibTransId="{71A478F5-E270-4FAD-8FAF-E263E19B97A5}"/>
    <dgm:cxn modelId="{DA14DACF-897C-4AE4-BAE4-1DC56ED69318}" srcId="{E407D6F0-E297-49AF-B3B8-8CC29EE2320F}" destId="{A7D8D841-C021-46A8-88D0-3AEFD572EF55}" srcOrd="1" destOrd="0" parTransId="{B1DE262B-432E-4718-93B9-11DCDDD7BEDA}" sibTransId="{5AC36C3E-3A07-4C10-B200-7F4D1F05F7B4}"/>
    <dgm:cxn modelId="{811BC3D0-FFC2-46E6-8D77-1F23EFE1DFEF}" srcId="{E407D6F0-E297-49AF-B3B8-8CC29EE2320F}" destId="{93D0E5B7-4ACE-496A-B690-E439D3A48421}" srcOrd="0" destOrd="0" parTransId="{CF49A6CE-2DD4-4D43-9D21-78CFC7E6B57C}" sibTransId="{1A37EF82-4B65-40C6-A5D3-88EB734F4DF9}"/>
    <dgm:cxn modelId="{4A3820DB-1792-42C8-8C06-C77175C82C71}" type="presOf" srcId="{1A37EF82-4B65-40C6-A5D3-88EB734F4DF9}" destId="{3E379186-2CA2-4600-B7FB-2968692B09E6}" srcOrd="0" destOrd="0" presId="urn:microsoft.com/office/officeart/2005/8/layout/process5"/>
    <dgm:cxn modelId="{74DD49F4-7B40-49F4-9DBF-210F7541C9DC}" type="presOf" srcId="{5AC36C3E-3A07-4C10-B200-7F4D1F05F7B4}" destId="{70F7FD29-E7A7-4E6B-8F2B-F2FDDB03CF2B}" srcOrd="0" destOrd="0" presId="urn:microsoft.com/office/officeart/2005/8/layout/process5"/>
    <dgm:cxn modelId="{AAA0CF7A-6DCB-4472-8913-3833E23F1D54}" type="presParOf" srcId="{DC6B1082-7436-4B67-8286-EF3C5F915910}" destId="{7836CB8F-D0B0-4026-A3DF-EBCC3EBF76B5}" srcOrd="0" destOrd="0" presId="urn:microsoft.com/office/officeart/2005/8/layout/process5"/>
    <dgm:cxn modelId="{02D5CA79-BF7B-474F-9EAD-A1662B482D39}" type="presParOf" srcId="{DC6B1082-7436-4B67-8286-EF3C5F915910}" destId="{3E379186-2CA2-4600-B7FB-2968692B09E6}" srcOrd="1" destOrd="0" presId="urn:microsoft.com/office/officeart/2005/8/layout/process5"/>
    <dgm:cxn modelId="{5D48AC9E-2D3D-4EAF-8AE5-F198D0368265}" type="presParOf" srcId="{3E379186-2CA2-4600-B7FB-2968692B09E6}" destId="{18493BB6-4344-4C85-8016-D2699DD939EE}" srcOrd="0" destOrd="0" presId="urn:microsoft.com/office/officeart/2005/8/layout/process5"/>
    <dgm:cxn modelId="{DD4B1D20-C0AF-42F4-803A-14E92EF1BF8D}" type="presParOf" srcId="{DC6B1082-7436-4B67-8286-EF3C5F915910}" destId="{01E51EDC-2FB7-4ED3-B382-27C9309B5114}" srcOrd="2" destOrd="0" presId="urn:microsoft.com/office/officeart/2005/8/layout/process5"/>
    <dgm:cxn modelId="{74178B58-D374-4D00-86EC-ACC21DD2B6E3}" type="presParOf" srcId="{DC6B1082-7436-4B67-8286-EF3C5F915910}" destId="{70F7FD29-E7A7-4E6B-8F2B-F2FDDB03CF2B}" srcOrd="3" destOrd="0" presId="urn:microsoft.com/office/officeart/2005/8/layout/process5"/>
    <dgm:cxn modelId="{D837690E-45CF-4708-A553-4AB268808C3D}" type="presParOf" srcId="{70F7FD29-E7A7-4E6B-8F2B-F2FDDB03CF2B}" destId="{61D56489-EE28-4480-8C74-C5EAFE1569B1}" srcOrd="0" destOrd="0" presId="urn:microsoft.com/office/officeart/2005/8/layout/process5"/>
    <dgm:cxn modelId="{1A007F28-E1AE-4110-9F13-865AE12FF5D5}" type="presParOf" srcId="{DC6B1082-7436-4B67-8286-EF3C5F915910}" destId="{330C85B5-A337-4079-8346-2000CB35B4A6}" srcOrd="4" destOrd="0" presId="urn:microsoft.com/office/officeart/2005/8/layout/process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B15EDE7-339A-4E50-99B4-855A2185D2DD}" type="doc">
      <dgm:prSet loTypeId="urn:microsoft.com/office/officeart/2016/7/layout/RepeatingBendingProcessNew" loCatId="process" qsTypeId="urn:microsoft.com/office/officeart/2005/8/quickstyle/simple4" qsCatId="simple" csTypeId="urn:microsoft.com/office/officeart/2005/8/colors/colorful1" csCatId="colorful" phldr="1"/>
      <dgm:spPr/>
      <dgm:t>
        <a:bodyPr/>
        <a:lstStyle/>
        <a:p>
          <a:endParaRPr lang="en-US"/>
        </a:p>
      </dgm:t>
    </dgm:pt>
    <dgm:pt modelId="{7D449732-41A1-4371-9EFB-E70E5FB5A9AE}">
      <dgm:prSet custT="1"/>
      <dgm:spPr/>
      <dgm:t>
        <a:bodyPr/>
        <a:lstStyle/>
        <a:p>
          <a:r>
            <a:rPr lang="en-US" sz="2400" b="1" dirty="0"/>
            <a:t>Purpose, Methodology and Sample of Work </a:t>
          </a:r>
          <a:endParaRPr lang="en-US" sz="2400" dirty="0"/>
        </a:p>
      </dgm:t>
    </dgm:pt>
    <dgm:pt modelId="{1B28D86C-C140-4D9A-8392-AF5A0891732F}" type="parTrans" cxnId="{6C90A7C1-866F-4E12-8FC0-78B690629DC7}">
      <dgm:prSet/>
      <dgm:spPr/>
      <dgm:t>
        <a:bodyPr/>
        <a:lstStyle/>
        <a:p>
          <a:endParaRPr lang="en-US"/>
        </a:p>
      </dgm:t>
    </dgm:pt>
    <dgm:pt modelId="{ABD0D33A-0527-45D3-AAC1-104A173916D3}" type="sibTrans" cxnId="{6C90A7C1-866F-4E12-8FC0-78B690629DC7}">
      <dgm:prSet/>
      <dgm:spPr/>
      <dgm:t>
        <a:bodyPr/>
        <a:lstStyle/>
        <a:p>
          <a:endParaRPr lang="en-US"/>
        </a:p>
      </dgm:t>
    </dgm:pt>
    <dgm:pt modelId="{2F179ABA-61E6-4826-BA18-834784BFCA16}">
      <dgm:prSet custT="1"/>
      <dgm:spPr/>
      <dgm:t>
        <a:bodyPr/>
        <a:lstStyle/>
        <a:p>
          <a:r>
            <a:rPr lang="en-US" sz="1800" b="1" dirty="0"/>
            <a:t>Purpose of the Work </a:t>
          </a:r>
          <a:endParaRPr lang="en-US" sz="1800" dirty="0"/>
        </a:p>
      </dgm:t>
    </dgm:pt>
    <dgm:pt modelId="{5222FF08-4ABC-484C-971E-CFE20AC5A0A9}" type="parTrans" cxnId="{9EB85899-2A3E-4835-8D1A-703785C42ED5}">
      <dgm:prSet/>
      <dgm:spPr/>
      <dgm:t>
        <a:bodyPr/>
        <a:lstStyle/>
        <a:p>
          <a:endParaRPr lang="en-US"/>
        </a:p>
      </dgm:t>
    </dgm:pt>
    <dgm:pt modelId="{CDF7A2C7-BEDE-487E-A923-461B384E6A9D}" type="sibTrans" cxnId="{9EB85899-2A3E-4835-8D1A-703785C42ED5}">
      <dgm:prSet/>
      <dgm:spPr/>
      <dgm:t>
        <a:bodyPr/>
        <a:lstStyle/>
        <a:p>
          <a:endParaRPr lang="en-US"/>
        </a:p>
      </dgm:t>
    </dgm:pt>
    <dgm:pt modelId="{A0591F18-80D0-4884-B27B-EA519DE5D9D8}">
      <dgm:prSet custT="1"/>
      <dgm:spPr/>
      <dgm:t>
        <a:bodyPr/>
        <a:lstStyle/>
        <a:p>
          <a:r>
            <a:rPr lang="el-GR" sz="1600" dirty="0"/>
            <a:t>The </a:t>
          </a:r>
          <a:r>
            <a:rPr lang="el-GR" sz="1600" dirty="0" err="1"/>
            <a:t>purpose</a:t>
          </a:r>
          <a:r>
            <a:rPr lang="el-GR" sz="1600" dirty="0"/>
            <a:t> of the </a:t>
          </a:r>
          <a:r>
            <a:rPr lang="el-GR" sz="1600" dirty="0" err="1"/>
            <a:t>work</a:t>
          </a:r>
          <a:r>
            <a:rPr lang="el-GR" sz="1600" dirty="0"/>
            <a:t> </a:t>
          </a:r>
          <a:r>
            <a:rPr lang="el-GR" sz="1600" dirty="0" err="1"/>
            <a:t>is</a:t>
          </a:r>
          <a:r>
            <a:rPr lang="el-GR" sz="1600" dirty="0"/>
            <a:t> </a:t>
          </a:r>
          <a:r>
            <a:rPr lang="el-GR" sz="1600" dirty="0" err="1"/>
            <a:t>to</a:t>
          </a:r>
          <a:r>
            <a:rPr lang="el-GR" sz="1600" dirty="0"/>
            <a:t> </a:t>
          </a:r>
          <a:r>
            <a:rPr lang="el-GR" sz="1600" dirty="0" err="1"/>
            <a:t>investigate</a:t>
          </a:r>
          <a:r>
            <a:rPr lang="el-GR" sz="1600" dirty="0"/>
            <a:t> the </a:t>
          </a:r>
          <a:r>
            <a:rPr lang="el-GR" sz="1600" dirty="0" err="1"/>
            <a:t>views</a:t>
          </a:r>
          <a:r>
            <a:rPr lang="el-GR" sz="1600" dirty="0"/>
            <a:t> of </a:t>
          </a:r>
          <a:r>
            <a:rPr lang="el-GR" sz="1600" dirty="0" err="1"/>
            <a:t>primary</a:t>
          </a:r>
          <a:r>
            <a:rPr lang="el-GR" sz="1600" dirty="0"/>
            <a:t> </a:t>
          </a:r>
          <a:r>
            <a:rPr lang="el-GR" sz="1600" dirty="0" err="1"/>
            <a:t>school</a:t>
          </a:r>
          <a:r>
            <a:rPr lang="el-GR" sz="1600" dirty="0"/>
            <a:t> </a:t>
          </a:r>
          <a:r>
            <a:rPr lang="el-GR" sz="1600" dirty="0" err="1"/>
            <a:t>teachers</a:t>
          </a:r>
          <a:r>
            <a:rPr lang="el-GR" sz="1600" dirty="0"/>
            <a:t> </a:t>
          </a:r>
          <a:r>
            <a:rPr lang="el-GR" sz="1600" dirty="0" err="1"/>
            <a:t>regarding</a:t>
          </a:r>
          <a:r>
            <a:rPr lang="el-GR" sz="1600" dirty="0"/>
            <a:t> the </a:t>
          </a:r>
          <a:r>
            <a:rPr lang="el-GR" sz="1600" dirty="0" err="1"/>
            <a:t>experiences</a:t>
          </a:r>
          <a:r>
            <a:rPr lang="en-US" sz="1600" dirty="0"/>
            <a:t> </a:t>
          </a:r>
          <a:r>
            <a:rPr lang="el-GR" sz="1600" dirty="0" err="1"/>
            <a:t>they</a:t>
          </a:r>
          <a:r>
            <a:rPr lang="el-GR" sz="1600" dirty="0"/>
            <a:t> </a:t>
          </a:r>
          <a:r>
            <a:rPr lang="el-GR" sz="1600" dirty="0" err="1"/>
            <a:t>gained</a:t>
          </a:r>
          <a:r>
            <a:rPr lang="el-GR" sz="1600" dirty="0"/>
            <a:t> </a:t>
          </a:r>
          <a:r>
            <a:rPr lang="el-GR" sz="1600" dirty="0" err="1"/>
            <a:t>during</a:t>
          </a:r>
          <a:r>
            <a:rPr lang="el-GR" sz="1600" dirty="0"/>
            <a:t> the </a:t>
          </a:r>
          <a:r>
            <a:rPr lang="el-GR" sz="1600" dirty="0" err="1"/>
            <a:t>difficult</a:t>
          </a:r>
          <a:r>
            <a:rPr lang="el-GR" sz="1600" dirty="0"/>
            <a:t> </a:t>
          </a:r>
          <a:r>
            <a:rPr lang="el-GR" sz="1600" dirty="0" err="1"/>
            <a:t>period</a:t>
          </a:r>
          <a:r>
            <a:rPr lang="el-GR" sz="1600" dirty="0"/>
            <a:t> of the </a:t>
          </a:r>
          <a:r>
            <a:rPr lang="el-GR" sz="1600" dirty="0" err="1"/>
            <a:t>pandemic</a:t>
          </a:r>
          <a:r>
            <a:rPr lang="el-GR" sz="1600" dirty="0"/>
            <a:t>.</a:t>
          </a:r>
          <a:r>
            <a:rPr lang="en-US" sz="1600" dirty="0"/>
            <a:t> </a:t>
          </a:r>
        </a:p>
      </dgm:t>
    </dgm:pt>
    <dgm:pt modelId="{79E3E557-BBC3-4807-B226-7554D32E1B95}" type="parTrans" cxnId="{8B200158-B558-400C-AEC6-B2514359E6D3}">
      <dgm:prSet/>
      <dgm:spPr/>
      <dgm:t>
        <a:bodyPr/>
        <a:lstStyle/>
        <a:p>
          <a:endParaRPr lang="en-US"/>
        </a:p>
      </dgm:t>
    </dgm:pt>
    <dgm:pt modelId="{C140735F-5F1E-4FFF-B4CA-5B6094E21F0C}" type="sibTrans" cxnId="{8B200158-B558-400C-AEC6-B2514359E6D3}">
      <dgm:prSet/>
      <dgm:spPr/>
      <dgm:t>
        <a:bodyPr/>
        <a:lstStyle/>
        <a:p>
          <a:endParaRPr lang="en-US"/>
        </a:p>
      </dgm:t>
    </dgm:pt>
    <dgm:pt modelId="{1AC865E6-E6CC-415D-908C-6EA2E6D0A6AB}">
      <dgm:prSet custT="1"/>
      <dgm:spPr/>
      <dgm:t>
        <a:bodyPr/>
        <a:lstStyle/>
        <a:p>
          <a:r>
            <a:rPr lang="en-US" sz="2000" b="1" dirty="0"/>
            <a:t>Methodology of Work </a:t>
          </a:r>
          <a:endParaRPr lang="en-US" sz="2000" dirty="0"/>
        </a:p>
      </dgm:t>
    </dgm:pt>
    <dgm:pt modelId="{DF15C7FA-F198-4F1C-AE7A-1501471C3902}" type="parTrans" cxnId="{9A72E39A-BCED-41FB-B9F8-740875CB7E37}">
      <dgm:prSet/>
      <dgm:spPr/>
      <dgm:t>
        <a:bodyPr/>
        <a:lstStyle/>
        <a:p>
          <a:endParaRPr lang="en-US"/>
        </a:p>
      </dgm:t>
    </dgm:pt>
    <dgm:pt modelId="{17A831AA-6291-4F96-AD4D-AD23784BD75D}" type="sibTrans" cxnId="{9A72E39A-BCED-41FB-B9F8-740875CB7E37}">
      <dgm:prSet/>
      <dgm:spPr/>
      <dgm:t>
        <a:bodyPr/>
        <a:lstStyle/>
        <a:p>
          <a:endParaRPr lang="en-US"/>
        </a:p>
      </dgm:t>
    </dgm:pt>
    <dgm:pt modelId="{51F5F417-92C1-4C28-92CB-CD44AF9D39CD}">
      <dgm:prSet custT="1"/>
      <dgm:spPr/>
      <dgm:t>
        <a:bodyPr/>
        <a:lstStyle/>
        <a:p>
          <a:r>
            <a:rPr lang="en-US" sz="1600" dirty="0"/>
            <a:t>A</a:t>
          </a:r>
          <a:r>
            <a:rPr lang="el-GR" sz="1600" dirty="0"/>
            <a:t> </a:t>
          </a:r>
          <a:r>
            <a:rPr lang="el-GR" sz="1600" dirty="0" err="1"/>
            <a:t>quantitative</a:t>
          </a:r>
          <a:r>
            <a:rPr lang="el-GR" sz="1600" dirty="0"/>
            <a:t> </a:t>
          </a:r>
          <a:r>
            <a:rPr lang="el-GR" sz="1600" dirty="0" err="1"/>
            <a:t>research</a:t>
          </a:r>
          <a:r>
            <a:rPr lang="el-GR" sz="1600" dirty="0"/>
            <a:t> </a:t>
          </a:r>
          <a:r>
            <a:rPr lang="el-GR" sz="1600" dirty="0" err="1"/>
            <a:t>method</a:t>
          </a:r>
          <a:r>
            <a:rPr lang="el-GR" sz="1600" dirty="0"/>
            <a:t> </a:t>
          </a:r>
          <a:r>
            <a:rPr lang="el-GR" sz="1600" dirty="0" err="1"/>
            <a:t>was</a:t>
          </a:r>
          <a:r>
            <a:rPr lang="el-GR" sz="1600" dirty="0"/>
            <a:t> </a:t>
          </a:r>
          <a:r>
            <a:rPr lang="el-GR" sz="1600" dirty="0" err="1"/>
            <a:t>used</a:t>
          </a:r>
          <a:r>
            <a:rPr lang="en-US" sz="1600" dirty="0"/>
            <a:t> to carry out the work. </a:t>
          </a:r>
          <a:r>
            <a:rPr lang="el-GR" sz="1600" dirty="0"/>
            <a:t> </a:t>
          </a:r>
          <a:r>
            <a:rPr lang="el-GR" sz="1600" dirty="0" err="1"/>
            <a:t>Specifically</a:t>
          </a:r>
          <a:r>
            <a:rPr lang="el-GR" sz="1600" dirty="0"/>
            <a:t>, a </a:t>
          </a:r>
          <a:r>
            <a:rPr lang="el-GR" sz="1600" dirty="0" err="1"/>
            <a:t>fully</a:t>
          </a:r>
          <a:r>
            <a:rPr lang="el-GR" sz="1600" dirty="0"/>
            <a:t> </a:t>
          </a:r>
          <a:r>
            <a:rPr lang="el-GR" sz="1600" dirty="0" err="1"/>
            <a:t>structured</a:t>
          </a:r>
          <a:r>
            <a:rPr lang="el-GR" sz="1600" dirty="0"/>
            <a:t> </a:t>
          </a:r>
          <a:r>
            <a:rPr lang="el-GR" sz="1600" dirty="0" err="1"/>
            <a:t>questionnaire</a:t>
          </a:r>
          <a:r>
            <a:rPr lang="el-GR" sz="1600" dirty="0"/>
            <a:t> </a:t>
          </a:r>
          <a:r>
            <a:rPr lang="el-GR" sz="1600" dirty="0" err="1"/>
            <a:t>was</a:t>
          </a:r>
          <a:r>
            <a:rPr lang="el-GR" sz="1600" dirty="0"/>
            <a:t> </a:t>
          </a:r>
          <a:r>
            <a:rPr lang="el-GR" sz="1600" dirty="0" err="1"/>
            <a:t>used</a:t>
          </a:r>
          <a:r>
            <a:rPr lang="en-US" sz="1600" dirty="0"/>
            <a:t> </a:t>
          </a:r>
          <a:r>
            <a:rPr lang="el-GR" sz="1600" dirty="0" err="1"/>
            <a:t>as</a:t>
          </a:r>
          <a:r>
            <a:rPr lang="el-GR" sz="1600" dirty="0"/>
            <a:t> a </a:t>
          </a:r>
          <a:r>
            <a:rPr lang="el-GR" sz="1600" dirty="0" err="1"/>
            <a:t>mean</a:t>
          </a:r>
          <a:r>
            <a:rPr lang="el-GR" sz="1600" dirty="0"/>
            <a:t> of </a:t>
          </a:r>
          <a:r>
            <a:rPr lang="el-GR" sz="1600" dirty="0" err="1"/>
            <a:t>data</a:t>
          </a:r>
          <a:r>
            <a:rPr lang="el-GR" sz="1600" dirty="0"/>
            <a:t> </a:t>
          </a:r>
          <a:r>
            <a:rPr lang="el-GR" sz="1600" dirty="0" err="1"/>
            <a:t>collection</a:t>
          </a:r>
          <a:r>
            <a:rPr lang="el-GR" sz="1600" dirty="0"/>
            <a:t>. The </a:t>
          </a:r>
          <a:r>
            <a:rPr lang="el-GR" sz="1600" dirty="0" err="1"/>
            <a:t>questionnaire</a:t>
          </a:r>
          <a:r>
            <a:rPr lang="el-GR" sz="1600" dirty="0"/>
            <a:t> w</a:t>
          </a:r>
          <a:r>
            <a:rPr lang="en-US" sz="1600" dirty="0"/>
            <a:t>as</a:t>
          </a:r>
          <a:r>
            <a:rPr lang="el-GR" sz="1600" dirty="0"/>
            <a:t> </a:t>
          </a:r>
          <a:r>
            <a:rPr lang="el-GR" sz="1600" dirty="0" err="1"/>
            <a:t>structured</a:t>
          </a:r>
          <a:r>
            <a:rPr lang="el-GR" sz="1600" dirty="0"/>
            <a:t> and the </a:t>
          </a:r>
          <a:r>
            <a:rPr lang="el-GR" sz="1600" dirty="0" err="1"/>
            <a:t>responses</a:t>
          </a:r>
          <a:r>
            <a:rPr lang="el-GR" sz="1600" dirty="0"/>
            <a:t> </a:t>
          </a:r>
          <a:r>
            <a:rPr lang="el-GR" sz="1600" dirty="0" err="1"/>
            <a:t>collected</a:t>
          </a:r>
          <a:r>
            <a:rPr lang="el-GR" sz="1600" dirty="0"/>
            <a:t> </a:t>
          </a:r>
          <a:r>
            <a:rPr lang="el-GR" sz="1600" dirty="0" err="1"/>
            <a:t>via</a:t>
          </a:r>
          <a:r>
            <a:rPr lang="el-GR" sz="1600" dirty="0"/>
            <a:t> the </a:t>
          </a:r>
          <a:r>
            <a:rPr lang="el-GR" sz="1600" dirty="0" err="1"/>
            <a:t>internet</a:t>
          </a:r>
          <a:r>
            <a:rPr lang="el-GR" sz="1600" dirty="0"/>
            <a:t>. </a:t>
          </a:r>
          <a:r>
            <a:rPr lang="el-GR" sz="1600" dirty="0" err="1"/>
            <a:t>To</a:t>
          </a:r>
          <a:r>
            <a:rPr lang="el-GR" sz="1600" dirty="0"/>
            <a:t> </a:t>
          </a:r>
          <a:r>
            <a:rPr lang="el-GR" sz="1600" dirty="0" err="1"/>
            <a:t>record</a:t>
          </a:r>
          <a:r>
            <a:rPr lang="el-GR" sz="1600" dirty="0"/>
            <a:t> the </a:t>
          </a:r>
          <a:r>
            <a:rPr lang="el-GR" sz="1600" dirty="0" err="1"/>
            <a:t>views</a:t>
          </a:r>
          <a:r>
            <a:rPr lang="el-GR" sz="1600" dirty="0"/>
            <a:t> of the </a:t>
          </a:r>
          <a:r>
            <a:rPr lang="el-GR" sz="1600" dirty="0" err="1"/>
            <a:t>sample</a:t>
          </a:r>
          <a:r>
            <a:rPr lang="el-GR" sz="1600" dirty="0"/>
            <a:t>, </a:t>
          </a:r>
          <a:r>
            <a:rPr lang="el-GR" sz="1600" dirty="0" err="1"/>
            <a:t>most</a:t>
          </a:r>
          <a:r>
            <a:rPr lang="el-GR" sz="1600" dirty="0"/>
            <a:t> of the </a:t>
          </a:r>
          <a:r>
            <a:rPr lang="el-GR" sz="1600" dirty="0" err="1"/>
            <a:t>questions</a:t>
          </a:r>
          <a:r>
            <a:rPr lang="en-US" sz="1600" dirty="0"/>
            <a:t> </a:t>
          </a:r>
          <a:r>
            <a:rPr lang="el-GR" sz="1600" dirty="0"/>
            <a:t> </a:t>
          </a:r>
          <a:r>
            <a:rPr lang="el-GR" sz="1600" dirty="0" err="1"/>
            <a:t>were</a:t>
          </a:r>
          <a:r>
            <a:rPr lang="el-GR" sz="1600" dirty="0"/>
            <a:t> </a:t>
          </a:r>
          <a:r>
            <a:rPr lang="el-GR" sz="1600" dirty="0" err="1"/>
            <a:t>closed-ended</a:t>
          </a:r>
          <a:r>
            <a:rPr lang="el-GR" sz="1600" dirty="0"/>
            <a:t> </a:t>
          </a:r>
          <a:r>
            <a:rPr lang="el-GR" sz="1600" dirty="0" err="1"/>
            <a:t>structured</a:t>
          </a:r>
          <a:r>
            <a:rPr lang="el-GR" sz="1600" dirty="0"/>
            <a:t> </a:t>
          </a:r>
          <a:r>
            <a:rPr lang="el-GR" sz="1600" dirty="0" err="1"/>
            <a:t>questions</a:t>
          </a:r>
          <a:r>
            <a:rPr lang="en-US" sz="1600" dirty="0"/>
            <a:t>. </a:t>
          </a:r>
        </a:p>
      </dgm:t>
    </dgm:pt>
    <dgm:pt modelId="{BD16D758-D1D2-456D-896A-D0BBED3E2041}" type="parTrans" cxnId="{483BD845-40CE-435C-B6DF-812B648CDC95}">
      <dgm:prSet/>
      <dgm:spPr/>
      <dgm:t>
        <a:bodyPr/>
        <a:lstStyle/>
        <a:p>
          <a:endParaRPr lang="en-US"/>
        </a:p>
      </dgm:t>
    </dgm:pt>
    <dgm:pt modelId="{EF4F6CE1-3877-40C1-923C-A5579210CE83}" type="sibTrans" cxnId="{483BD845-40CE-435C-B6DF-812B648CDC95}">
      <dgm:prSet/>
      <dgm:spPr/>
      <dgm:t>
        <a:bodyPr/>
        <a:lstStyle/>
        <a:p>
          <a:endParaRPr lang="en-US"/>
        </a:p>
      </dgm:t>
    </dgm:pt>
    <dgm:pt modelId="{AB81AC94-86A5-4DAA-A315-FE7D67E1B1E3}">
      <dgm:prSet custT="1"/>
      <dgm:spPr/>
      <dgm:t>
        <a:bodyPr/>
        <a:lstStyle/>
        <a:p>
          <a:r>
            <a:rPr lang="en-US" sz="2000" b="1" dirty="0"/>
            <a:t>Sample of Work</a:t>
          </a:r>
          <a:endParaRPr lang="en-US" sz="2000" dirty="0"/>
        </a:p>
      </dgm:t>
    </dgm:pt>
    <dgm:pt modelId="{6E3FC277-8D7C-4213-A07A-F338B3BFDC14}" type="parTrans" cxnId="{028B2EE4-DBC0-49A3-A069-914C77F325F0}">
      <dgm:prSet/>
      <dgm:spPr/>
      <dgm:t>
        <a:bodyPr/>
        <a:lstStyle/>
        <a:p>
          <a:endParaRPr lang="en-US"/>
        </a:p>
      </dgm:t>
    </dgm:pt>
    <dgm:pt modelId="{F3BC6F81-FE4E-40F3-AD56-D9AED0DADCB7}" type="sibTrans" cxnId="{028B2EE4-DBC0-49A3-A069-914C77F325F0}">
      <dgm:prSet/>
      <dgm:spPr/>
      <dgm:t>
        <a:bodyPr/>
        <a:lstStyle/>
        <a:p>
          <a:endParaRPr lang="en-US"/>
        </a:p>
      </dgm:t>
    </dgm:pt>
    <dgm:pt modelId="{336514E1-DA15-48E4-B6BB-EF357248FC4D}">
      <dgm:prSet/>
      <dgm:spPr/>
      <dgm:t>
        <a:bodyPr/>
        <a:lstStyle/>
        <a:p>
          <a:r>
            <a:rPr lang="el-GR" dirty="0"/>
            <a:t>The </a:t>
          </a:r>
          <a:r>
            <a:rPr lang="el-GR" dirty="0" err="1"/>
            <a:t>sample</a:t>
          </a:r>
          <a:r>
            <a:rPr lang="el-GR" dirty="0"/>
            <a:t> of the </a:t>
          </a:r>
          <a:r>
            <a:rPr lang="el-GR" dirty="0" err="1"/>
            <a:t>work</a:t>
          </a:r>
          <a:r>
            <a:rPr lang="el-GR" dirty="0"/>
            <a:t> w</a:t>
          </a:r>
          <a:r>
            <a:rPr lang="en-US" dirty="0"/>
            <a:t>as</a:t>
          </a:r>
          <a:r>
            <a:rPr lang="el-GR" dirty="0"/>
            <a:t> </a:t>
          </a:r>
          <a:r>
            <a:rPr lang="el-GR" dirty="0" err="1"/>
            <a:t>primary</a:t>
          </a:r>
          <a:r>
            <a:rPr lang="el-GR" dirty="0"/>
            <a:t> </a:t>
          </a:r>
          <a:r>
            <a:rPr lang="el-GR" dirty="0" err="1"/>
            <a:t>school</a:t>
          </a:r>
          <a:r>
            <a:rPr lang="el-GR" dirty="0"/>
            <a:t> </a:t>
          </a:r>
          <a:r>
            <a:rPr lang="el-GR" dirty="0" err="1"/>
            <a:t>teachers</a:t>
          </a:r>
          <a:r>
            <a:rPr lang="en-US" dirty="0"/>
            <a:t>.</a:t>
          </a:r>
          <a:r>
            <a:rPr lang="el-GR" dirty="0"/>
            <a:t> </a:t>
          </a:r>
          <a:r>
            <a:rPr lang="el-GR" dirty="0" err="1"/>
            <a:t>No</a:t>
          </a:r>
          <a:r>
            <a:rPr lang="el-GR" dirty="0"/>
            <a:t> </a:t>
          </a:r>
          <a:r>
            <a:rPr lang="el-GR" dirty="0" err="1"/>
            <a:t>sampling</a:t>
          </a:r>
          <a:r>
            <a:rPr lang="el-GR" dirty="0"/>
            <a:t> </a:t>
          </a:r>
          <a:r>
            <a:rPr lang="el-GR" dirty="0" err="1"/>
            <a:t>method</a:t>
          </a:r>
          <a:r>
            <a:rPr lang="el-GR" dirty="0"/>
            <a:t> </a:t>
          </a:r>
          <a:r>
            <a:rPr lang="el-GR" dirty="0" err="1"/>
            <a:t>was</a:t>
          </a:r>
          <a:r>
            <a:rPr lang="el-GR" dirty="0"/>
            <a:t> </a:t>
          </a:r>
          <a:r>
            <a:rPr lang="el-GR" dirty="0" err="1"/>
            <a:t>used</a:t>
          </a:r>
          <a:r>
            <a:rPr lang="el-GR" dirty="0"/>
            <a:t> </a:t>
          </a:r>
          <a:r>
            <a:rPr lang="el-GR" dirty="0" err="1"/>
            <a:t>to</a:t>
          </a:r>
          <a:r>
            <a:rPr lang="el-GR" dirty="0"/>
            <a:t> </a:t>
          </a:r>
          <a:r>
            <a:rPr lang="el-GR" dirty="0" err="1"/>
            <a:t>select</a:t>
          </a:r>
          <a:r>
            <a:rPr lang="el-GR" dirty="0"/>
            <a:t> the </a:t>
          </a:r>
          <a:r>
            <a:rPr lang="el-GR" dirty="0" err="1"/>
            <a:t>sample</a:t>
          </a:r>
          <a:r>
            <a:rPr lang="el-GR" dirty="0"/>
            <a:t>. </a:t>
          </a:r>
          <a:r>
            <a:rPr lang="el-GR" dirty="0" err="1"/>
            <a:t>Thus</a:t>
          </a:r>
          <a:r>
            <a:rPr lang="el-GR" dirty="0"/>
            <a:t>, the </a:t>
          </a:r>
          <a:r>
            <a:rPr lang="el-GR" dirty="0" err="1"/>
            <a:t>results</a:t>
          </a:r>
          <a:r>
            <a:rPr lang="el-GR" dirty="0"/>
            <a:t> </a:t>
          </a:r>
          <a:r>
            <a:rPr lang="el-GR" dirty="0" err="1"/>
            <a:t>cannot</a:t>
          </a:r>
          <a:r>
            <a:rPr lang="el-GR" dirty="0"/>
            <a:t> </a:t>
          </a:r>
          <a:r>
            <a:rPr lang="el-GR" dirty="0" err="1"/>
            <a:t>be</a:t>
          </a:r>
          <a:r>
            <a:rPr lang="el-GR" dirty="0"/>
            <a:t> </a:t>
          </a:r>
          <a:r>
            <a:rPr lang="el-GR" dirty="0" err="1"/>
            <a:t>generalized</a:t>
          </a:r>
          <a:r>
            <a:rPr lang="el-GR" dirty="0"/>
            <a:t> </a:t>
          </a:r>
          <a:r>
            <a:rPr lang="el-GR" dirty="0" err="1"/>
            <a:t>to</a:t>
          </a:r>
          <a:r>
            <a:rPr lang="el-GR" dirty="0"/>
            <a:t> the </a:t>
          </a:r>
          <a:r>
            <a:rPr lang="el-GR" dirty="0" err="1"/>
            <a:t>broader</a:t>
          </a:r>
          <a:r>
            <a:rPr lang="el-GR" dirty="0"/>
            <a:t> </a:t>
          </a:r>
          <a:r>
            <a:rPr lang="el-GR" dirty="0" err="1"/>
            <a:t>educational</a:t>
          </a:r>
          <a:r>
            <a:rPr lang="el-GR" dirty="0"/>
            <a:t> </a:t>
          </a:r>
          <a:r>
            <a:rPr lang="el-GR" dirty="0" err="1"/>
            <a:t>community</a:t>
          </a:r>
          <a:r>
            <a:rPr lang="el-GR" dirty="0"/>
            <a:t>. The </a:t>
          </a:r>
          <a:r>
            <a:rPr lang="el-GR" dirty="0" err="1"/>
            <a:t>research</a:t>
          </a:r>
          <a:r>
            <a:rPr lang="el-GR" dirty="0"/>
            <a:t> </a:t>
          </a:r>
          <a:r>
            <a:rPr lang="el-GR" dirty="0" err="1"/>
            <a:t>sample</a:t>
          </a:r>
          <a:r>
            <a:rPr lang="el-GR" dirty="0"/>
            <a:t> </a:t>
          </a:r>
          <a:r>
            <a:rPr lang="el-GR" dirty="0" err="1"/>
            <a:t>that</a:t>
          </a:r>
          <a:r>
            <a:rPr lang="el-GR" dirty="0"/>
            <a:t> </a:t>
          </a:r>
          <a:r>
            <a:rPr lang="el-GR" dirty="0" err="1"/>
            <a:t>completed</a:t>
          </a:r>
          <a:r>
            <a:rPr lang="el-GR" dirty="0"/>
            <a:t> the </a:t>
          </a:r>
          <a:r>
            <a:rPr lang="el-GR" dirty="0" err="1"/>
            <a:t>questionnaire</a:t>
          </a:r>
          <a:r>
            <a:rPr lang="el-GR" dirty="0"/>
            <a:t> </a:t>
          </a:r>
          <a:r>
            <a:rPr lang="el-GR" dirty="0" err="1"/>
            <a:t>amounted</a:t>
          </a:r>
          <a:r>
            <a:rPr lang="el-GR" dirty="0"/>
            <a:t> </a:t>
          </a:r>
          <a:r>
            <a:rPr lang="el-GR" dirty="0" err="1"/>
            <a:t>to</a:t>
          </a:r>
          <a:r>
            <a:rPr lang="el-GR" dirty="0"/>
            <a:t> 161 </a:t>
          </a:r>
          <a:r>
            <a:rPr lang="el-GR" dirty="0" err="1"/>
            <a:t>participants</a:t>
          </a:r>
          <a:r>
            <a:rPr lang="en-US" dirty="0"/>
            <a:t>.</a:t>
          </a:r>
        </a:p>
      </dgm:t>
    </dgm:pt>
    <dgm:pt modelId="{37B86920-A00A-4102-BF47-0B10C548633A}" type="parTrans" cxnId="{80A53037-B922-41C5-B790-2172EEC5D908}">
      <dgm:prSet/>
      <dgm:spPr/>
      <dgm:t>
        <a:bodyPr/>
        <a:lstStyle/>
        <a:p>
          <a:endParaRPr lang="en-US"/>
        </a:p>
      </dgm:t>
    </dgm:pt>
    <dgm:pt modelId="{FA5CD218-F8D4-4EEA-845E-DB36E3FCFDAC}" type="sibTrans" cxnId="{80A53037-B922-41C5-B790-2172EEC5D908}">
      <dgm:prSet/>
      <dgm:spPr/>
      <dgm:t>
        <a:bodyPr/>
        <a:lstStyle/>
        <a:p>
          <a:endParaRPr lang="en-US"/>
        </a:p>
      </dgm:t>
    </dgm:pt>
    <dgm:pt modelId="{5A6C8CD3-1785-4F6D-B953-B63FFE7A8110}" type="pres">
      <dgm:prSet presAssocID="{8B15EDE7-339A-4E50-99B4-855A2185D2DD}" presName="Name0" presStyleCnt="0">
        <dgm:presLayoutVars>
          <dgm:dir/>
          <dgm:resizeHandles val="exact"/>
        </dgm:presLayoutVars>
      </dgm:prSet>
      <dgm:spPr/>
    </dgm:pt>
    <dgm:pt modelId="{5A5F1E8A-2233-49C7-AB95-4CEF2BDB0085}" type="pres">
      <dgm:prSet presAssocID="{7D449732-41A1-4371-9EFB-E70E5FB5A9AE}" presName="node" presStyleLbl="node1" presStyleIdx="0" presStyleCnt="7" custLinFactNeighborX="-735" custLinFactNeighborY="1135">
        <dgm:presLayoutVars>
          <dgm:bulletEnabled val="1"/>
        </dgm:presLayoutVars>
      </dgm:prSet>
      <dgm:spPr/>
    </dgm:pt>
    <dgm:pt modelId="{9F5049DB-A8B7-4BA3-B168-C360BCF5B3DB}" type="pres">
      <dgm:prSet presAssocID="{ABD0D33A-0527-45D3-AAC1-104A173916D3}" presName="sibTrans" presStyleLbl="sibTrans1D1" presStyleIdx="0" presStyleCnt="6"/>
      <dgm:spPr/>
    </dgm:pt>
    <dgm:pt modelId="{E4B9B6BF-C81A-4C6C-AE98-3BB3DA9E818E}" type="pres">
      <dgm:prSet presAssocID="{ABD0D33A-0527-45D3-AAC1-104A173916D3}" presName="connectorText" presStyleLbl="sibTrans1D1" presStyleIdx="0" presStyleCnt="6"/>
      <dgm:spPr/>
    </dgm:pt>
    <dgm:pt modelId="{706F32B4-0368-456C-AB39-08BB30E415B0}" type="pres">
      <dgm:prSet presAssocID="{2F179ABA-61E6-4826-BA18-834784BFCA16}" presName="node" presStyleLbl="node1" presStyleIdx="1" presStyleCnt="7">
        <dgm:presLayoutVars>
          <dgm:bulletEnabled val="1"/>
        </dgm:presLayoutVars>
      </dgm:prSet>
      <dgm:spPr/>
    </dgm:pt>
    <dgm:pt modelId="{F35148FE-E37E-4693-AEA3-99D488D81379}" type="pres">
      <dgm:prSet presAssocID="{CDF7A2C7-BEDE-487E-A923-461B384E6A9D}" presName="sibTrans" presStyleLbl="sibTrans1D1" presStyleIdx="1" presStyleCnt="6"/>
      <dgm:spPr/>
    </dgm:pt>
    <dgm:pt modelId="{ACFFD5FE-414C-44B5-A65D-65C8CA50BA55}" type="pres">
      <dgm:prSet presAssocID="{CDF7A2C7-BEDE-487E-A923-461B384E6A9D}" presName="connectorText" presStyleLbl="sibTrans1D1" presStyleIdx="1" presStyleCnt="6"/>
      <dgm:spPr/>
    </dgm:pt>
    <dgm:pt modelId="{05A449E7-451B-42B4-9793-3B7C3A346350}" type="pres">
      <dgm:prSet presAssocID="{A0591F18-80D0-4884-B27B-EA519DE5D9D8}" presName="node" presStyleLbl="node1" presStyleIdx="2" presStyleCnt="7" custScaleX="139513">
        <dgm:presLayoutVars>
          <dgm:bulletEnabled val="1"/>
        </dgm:presLayoutVars>
      </dgm:prSet>
      <dgm:spPr/>
    </dgm:pt>
    <dgm:pt modelId="{7E8787E2-6E11-48FC-9608-2A537D3EA1BE}" type="pres">
      <dgm:prSet presAssocID="{C140735F-5F1E-4FFF-B4CA-5B6094E21F0C}" presName="sibTrans" presStyleLbl="sibTrans1D1" presStyleIdx="2" presStyleCnt="6"/>
      <dgm:spPr/>
    </dgm:pt>
    <dgm:pt modelId="{5B84DA83-55FC-4797-BBDD-280B4E067AE8}" type="pres">
      <dgm:prSet presAssocID="{C140735F-5F1E-4FFF-B4CA-5B6094E21F0C}" presName="connectorText" presStyleLbl="sibTrans1D1" presStyleIdx="2" presStyleCnt="6"/>
      <dgm:spPr/>
    </dgm:pt>
    <dgm:pt modelId="{547F230B-C027-409F-AE41-A08B76114B67}" type="pres">
      <dgm:prSet presAssocID="{1AC865E6-E6CC-415D-908C-6EA2E6D0A6AB}" presName="node" presStyleLbl="node1" presStyleIdx="3" presStyleCnt="7">
        <dgm:presLayoutVars>
          <dgm:bulletEnabled val="1"/>
        </dgm:presLayoutVars>
      </dgm:prSet>
      <dgm:spPr/>
    </dgm:pt>
    <dgm:pt modelId="{629A6A5B-C9B3-4012-B914-338FAA123D49}" type="pres">
      <dgm:prSet presAssocID="{17A831AA-6291-4F96-AD4D-AD23784BD75D}" presName="sibTrans" presStyleLbl="sibTrans1D1" presStyleIdx="3" presStyleCnt="6"/>
      <dgm:spPr/>
    </dgm:pt>
    <dgm:pt modelId="{5B4E63F5-E64F-40AC-8E23-EA1659187BB7}" type="pres">
      <dgm:prSet presAssocID="{17A831AA-6291-4F96-AD4D-AD23784BD75D}" presName="connectorText" presStyleLbl="sibTrans1D1" presStyleIdx="3" presStyleCnt="6"/>
      <dgm:spPr/>
    </dgm:pt>
    <dgm:pt modelId="{6EF9C20B-C9F6-4BDF-AF08-F2CA8083B1EB}" type="pres">
      <dgm:prSet presAssocID="{51F5F417-92C1-4C28-92CB-CD44AF9D39CD}" presName="node" presStyleLbl="node1" presStyleIdx="4" presStyleCnt="7" custScaleX="129982" custScaleY="183156">
        <dgm:presLayoutVars>
          <dgm:bulletEnabled val="1"/>
        </dgm:presLayoutVars>
      </dgm:prSet>
      <dgm:spPr/>
    </dgm:pt>
    <dgm:pt modelId="{B9549D4B-BD34-4F2F-A226-9A56C38D6A0F}" type="pres">
      <dgm:prSet presAssocID="{EF4F6CE1-3877-40C1-923C-A5579210CE83}" presName="sibTrans" presStyleLbl="sibTrans1D1" presStyleIdx="4" presStyleCnt="6"/>
      <dgm:spPr/>
    </dgm:pt>
    <dgm:pt modelId="{45C9F616-0178-4998-B5F1-576F6D66AF42}" type="pres">
      <dgm:prSet presAssocID="{EF4F6CE1-3877-40C1-923C-A5579210CE83}" presName="connectorText" presStyleLbl="sibTrans1D1" presStyleIdx="4" presStyleCnt="6"/>
      <dgm:spPr/>
    </dgm:pt>
    <dgm:pt modelId="{0C8CFF87-5E70-4200-AD5D-65DCF3D7133F}" type="pres">
      <dgm:prSet presAssocID="{AB81AC94-86A5-4DAA-A315-FE7D67E1B1E3}" presName="node" presStyleLbl="node1" presStyleIdx="5" presStyleCnt="7">
        <dgm:presLayoutVars>
          <dgm:bulletEnabled val="1"/>
        </dgm:presLayoutVars>
      </dgm:prSet>
      <dgm:spPr/>
    </dgm:pt>
    <dgm:pt modelId="{4E6142DD-6AED-4EE1-A4C2-75D3FCDBC7A4}" type="pres">
      <dgm:prSet presAssocID="{F3BC6F81-FE4E-40F3-AD56-D9AED0DADCB7}" presName="sibTrans" presStyleLbl="sibTrans1D1" presStyleIdx="5" presStyleCnt="6"/>
      <dgm:spPr/>
    </dgm:pt>
    <dgm:pt modelId="{2FE443CD-48A5-4C5F-AE99-C1E6ADDC3457}" type="pres">
      <dgm:prSet presAssocID="{F3BC6F81-FE4E-40F3-AD56-D9AED0DADCB7}" presName="connectorText" presStyleLbl="sibTrans1D1" presStyleIdx="5" presStyleCnt="6"/>
      <dgm:spPr/>
    </dgm:pt>
    <dgm:pt modelId="{5E076167-F990-4CBA-89BC-E0F4B08091BA}" type="pres">
      <dgm:prSet presAssocID="{336514E1-DA15-48E4-B6BB-EF357248FC4D}" presName="node" presStyleLbl="node1" presStyleIdx="6" presStyleCnt="7" custScaleX="203658" custScaleY="131521">
        <dgm:presLayoutVars>
          <dgm:bulletEnabled val="1"/>
        </dgm:presLayoutVars>
      </dgm:prSet>
      <dgm:spPr/>
    </dgm:pt>
  </dgm:ptLst>
  <dgm:cxnLst>
    <dgm:cxn modelId="{96D8A41E-60C9-408B-9A42-88567A74F261}" type="presOf" srcId="{CDF7A2C7-BEDE-487E-A923-461B384E6A9D}" destId="{ACFFD5FE-414C-44B5-A65D-65C8CA50BA55}" srcOrd="1" destOrd="0" presId="urn:microsoft.com/office/officeart/2016/7/layout/RepeatingBendingProcessNew"/>
    <dgm:cxn modelId="{2DE40530-53AF-41E7-B6E9-E0C10104C26D}" type="presOf" srcId="{C140735F-5F1E-4FFF-B4CA-5B6094E21F0C}" destId="{5B84DA83-55FC-4797-BBDD-280B4E067AE8}" srcOrd="1" destOrd="0" presId="urn:microsoft.com/office/officeart/2016/7/layout/RepeatingBendingProcessNew"/>
    <dgm:cxn modelId="{80A53037-B922-41C5-B790-2172EEC5D908}" srcId="{8B15EDE7-339A-4E50-99B4-855A2185D2DD}" destId="{336514E1-DA15-48E4-B6BB-EF357248FC4D}" srcOrd="6" destOrd="0" parTransId="{37B86920-A00A-4102-BF47-0B10C548633A}" sibTransId="{FA5CD218-F8D4-4EEA-845E-DB36E3FCFDAC}"/>
    <dgm:cxn modelId="{72FFE25F-06ED-4764-9161-64202861D562}" type="presOf" srcId="{ABD0D33A-0527-45D3-AAC1-104A173916D3}" destId="{E4B9B6BF-C81A-4C6C-AE98-3BB3DA9E818E}" srcOrd="1" destOrd="0" presId="urn:microsoft.com/office/officeart/2016/7/layout/RepeatingBendingProcessNew"/>
    <dgm:cxn modelId="{483BD845-40CE-435C-B6DF-812B648CDC95}" srcId="{8B15EDE7-339A-4E50-99B4-855A2185D2DD}" destId="{51F5F417-92C1-4C28-92CB-CD44AF9D39CD}" srcOrd="4" destOrd="0" parTransId="{BD16D758-D1D2-456D-896A-D0BBED3E2041}" sibTransId="{EF4F6CE1-3877-40C1-923C-A5579210CE83}"/>
    <dgm:cxn modelId="{BF10E945-1F2E-40B6-BABF-980D5FBEEC57}" type="presOf" srcId="{F3BC6F81-FE4E-40F3-AD56-D9AED0DADCB7}" destId="{2FE443CD-48A5-4C5F-AE99-C1E6ADDC3457}" srcOrd="1" destOrd="0" presId="urn:microsoft.com/office/officeart/2016/7/layout/RepeatingBendingProcessNew"/>
    <dgm:cxn modelId="{ED2D686A-E881-4A7A-B73F-32E771B8E433}" type="presOf" srcId="{51F5F417-92C1-4C28-92CB-CD44AF9D39CD}" destId="{6EF9C20B-C9F6-4BDF-AF08-F2CA8083B1EB}" srcOrd="0" destOrd="0" presId="urn:microsoft.com/office/officeart/2016/7/layout/RepeatingBendingProcessNew"/>
    <dgm:cxn modelId="{AC315C4C-D8EF-48E2-AEA7-6088686D62DF}" type="presOf" srcId="{C140735F-5F1E-4FFF-B4CA-5B6094E21F0C}" destId="{7E8787E2-6E11-48FC-9608-2A537D3EA1BE}" srcOrd="0" destOrd="0" presId="urn:microsoft.com/office/officeart/2016/7/layout/RepeatingBendingProcessNew"/>
    <dgm:cxn modelId="{3C881870-DC4A-4A82-AEFB-D9D594FC7251}" type="presOf" srcId="{A0591F18-80D0-4884-B27B-EA519DE5D9D8}" destId="{05A449E7-451B-42B4-9793-3B7C3A346350}" srcOrd="0" destOrd="0" presId="urn:microsoft.com/office/officeart/2016/7/layout/RepeatingBendingProcessNew"/>
    <dgm:cxn modelId="{9E349970-5411-414E-B6E8-CF4E90041E58}" type="presOf" srcId="{17A831AA-6291-4F96-AD4D-AD23784BD75D}" destId="{629A6A5B-C9B3-4012-B914-338FAA123D49}" srcOrd="0" destOrd="0" presId="urn:microsoft.com/office/officeart/2016/7/layout/RepeatingBendingProcessNew"/>
    <dgm:cxn modelId="{8B200158-B558-400C-AEC6-B2514359E6D3}" srcId="{8B15EDE7-339A-4E50-99B4-855A2185D2DD}" destId="{A0591F18-80D0-4884-B27B-EA519DE5D9D8}" srcOrd="2" destOrd="0" parTransId="{79E3E557-BBC3-4807-B226-7554D32E1B95}" sibTransId="{C140735F-5F1E-4FFF-B4CA-5B6094E21F0C}"/>
    <dgm:cxn modelId="{CA74A25A-AF19-426C-B193-5A0244003830}" type="presOf" srcId="{ABD0D33A-0527-45D3-AAC1-104A173916D3}" destId="{9F5049DB-A8B7-4BA3-B168-C360BCF5B3DB}" srcOrd="0" destOrd="0" presId="urn:microsoft.com/office/officeart/2016/7/layout/RepeatingBendingProcessNew"/>
    <dgm:cxn modelId="{9EB85899-2A3E-4835-8D1A-703785C42ED5}" srcId="{8B15EDE7-339A-4E50-99B4-855A2185D2DD}" destId="{2F179ABA-61E6-4826-BA18-834784BFCA16}" srcOrd="1" destOrd="0" parTransId="{5222FF08-4ABC-484C-971E-CFE20AC5A0A9}" sibTransId="{CDF7A2C7-BEDE-487E-A923-461B384E6A9D}"/>
    <dgm:cxn modelId="{9A72E39A-BCED-41FB-B9F8-740875CB7E37}" srcId="{8B15EDE7-339A-4E50-99B4-855A2185D2DD}" destId="{1AC865E6-E6CC-415D-908C-6EA2E6D0A6AB}" srcOrd="3" destOrd="0" parTransId="{DF15C7FA-F198-4F1C-AE7A-1501471C3902}" sibTransId="{17A831AA-6291-4F96-AD4D-AD23784BD75D}"/>
    <dgm:cxn modelId="{E86FCBAF-1CF0-413F-B95B-54B491A5FD29}" type="presOf" srcId="{AB81AC94-86A5-4DAA-A315-FE7D67E1B1E3}" destId="{0C8CFF87-5E70-4200-AD5D-65DCF3D7133F}" srcOrd="0" destOrd="0" presId="urn:microsoft.com/office/officeart/2016/7/layout/RepeatingBendingProcessNew"/>
    <dgm:cxn modelId="{15001AB3-AC7A-4CFA-95FB-31FACF99F693}" type="presOf" srcId="{8B15EDE7-339A-4E50-99B4-855A2185D2DD}" destId="{5A6C8CD3-1785-4F6D-B953-B63FFE7A8110}" srcOrd="0" destOrd="0" presId="urn:microsoft.com/office/officeart/2016/7/layout/RepeatingBendingProcessNew"/>
    <dgm:cxn modelId="{400D0ABD-2C85-4EC3-BA19-001A7A477306}" type="presOf" srcId="{EF4F6CE1-3877-40C1-923C-A5579210CE83}" destId="{45C9F616-0178-4998-B5F1-576F6D66AF42}" srcOrd="1" destOrd="0" presId="urn:microsoft.com/office/officeart/2016/7/layout/RepeatingBendingProcessNew"/>
    <dgm:cxn modelId="{6C90A7C1-866F-4E12-8FC0-78B690629DC7}" srcId="{8B15EDE7-339A-4E50-99B4-855A2185D2DD}" destId="{7D449732-41A1-4371-9EFB-E70E5FB5A9AE}" srcOrd="0" destOrd="0" parTransId="{1B28D86C-C140-4D9A-8392-AF5A0891732F}" sibTransId="{ABD0D33A-0527-45D3-AAC1-104A173916D3}"/>
    <dgm:cxn modelId="{EA8241CA-AA4F-4100-9EA5-414D0B6BCB2E}" type="presOf" srcId="{CDF7A2C7-BEDE-487E-A923-461B384E6A9D}" destId="{F35148FE-E37E-4693-AEA3-99D488D81379}" srcOrd="0" destOrd="0" presId="urn:microsoft.com/office/officeart/2016/7/layout/RepeatingBendingProcessNew"/>
    <dgm:cxn modelId="{452711D3-334F-4909-9327-41EF519517F0}" type="presOf" srcId="{F3BC6F81-FE4E-40F3-AD56-D9AED0DADCB7}" destId="{4E6142DD-6AED-4EE1-A4C2-75D3FCDBC7A4}" srcOrd="0" destOrd="0" presId="urn:microsoft.com/office/officeart/2016/7/layout/RepeatingBendingProcessNew"/>
    <dgm:cxn modelId="{FFD8D3D8-BDA1-4EEE-864F-EC49FE4C0E4F}" type="presOf" srcId="{336514E1-DA15-48E4-B6BB-EF357248FC4D}" destId="{5E076167-F990-4CBA-89BC-E0F4B08091BA}" srcOrd="0" destOrd="0" presId="urn:microsoft.com/office/officeart/2016/7/layout/RepeatingBendingProcessNew"/>
    <dgm:cxn modelId="{A0F838DB-6DFC-44F5-A24B-BF0A12CCA9FF}" type="presOf" srcId="{1AC865E6-E6CC-415D-908C-6EA2E6D0A6AB}" destId="{547F230B-C027-409F-AE41-A08B76114B67}" srcOrd="0" destOrd="0" presId="urn:microsoft.com/office/officeart/2016/7/layout/RepeatingBendingProcessNew"/>
    <dgm:cxn modelId="{753254DB-3BE6-4B09-8D64-D506E7CFAE8E}" type="presOf" srcId="{2F179ABA-61E6-4826-BA18-834784BFCA16}" destId="{706F32B4-0368-456C-AB39-08BB30E415B0}" srcOrd="0" destOrd="0" presId="urn:microsoft.com/office/officeart/2016/7/layout/RepeatingBendingProcessNew"/>
    <dgm:cxn modelId="{17A33CDE-24AE-410B-A3FD-5C3F66B81DBA}" type="presOf" srcId="{17A831AA-6291-4F96-AD4D-AD23784BD75D}" destId="{5B4E63F5-E64F-40AC-8E23-EA1659187BB7}" srcOrd="1" destOrd="0" presId="urn:microsoft.com/office/officeart/2016/7/layout/RepeatingBendingProcessNew"/>
    <dgm:cxn modelId="{028B2EE4-DBC0-49A3-A069-914C77F325F0}" srcId="{8B15EDE7-339A-4E50-99B4-855A2185D2DD}" destId="{AB81AC94-86A5-4DAA-A315-FE7D67E1B1E3}" srcOrd="5" destOrd="0" parTransId="{6E3FC277-8D7C-4213-A07A-F338B3BFDC14}" sibTransId="{F3BC6F81-FE4E-40F3-AD56-D9AED0DADCB7}"/>
    <dgm:cxn modelId="{E5B269EF-D22C-4CDB-BF81-CADB81616C61}" type="presOf" srcId="{EF4F6CE1-3877-40C1-923C-A5579210CE83}" destId="{B9549D4B-BD34-4F2F-A226-9A56C38D6A0F}" srcOrd="0" destOrd="0" presId="urn:microsoft.com/office/officeart/2016/7/layout/RepeatingBendingProcessNew"/>
    <dgm:cxn modelId="{B9BE77FA-0DD5-4E0B-AEB8-034DEBDFC44E}" type="presOf" srcId="{7D449732-41A1-4371-9EFB-E70E5FB5A9AE}" destId="{5A5F1E8A-2233-49C7-AB95-4CEF2BDB0085}" srcOrd="0" destOrd="0" presId="urn:microsoft.com/office/officeart/2016/7/layout/RepeatingBendingProcessNew"/>
    <dgm:cxn modelId="{A309F6BD-A42F-4247-9B30-8481F259F20A}" type="presParOf" srcId="{5A6C8CD3-1785-4F6D-B953-B63FFE7A8110}" destId="{5A5F1E8A-2233-49C7-AB95-4CEF2BDB0085}" srcOrd="0" destOrd="0" presId="urn:microsoft.com/office/officeart/2016/7/layout/RepeatingBendingProcessNew"/>
    <dgm:cxn modelId="{DCB95CF2-9714-4151-8310-62822AB33F5B}" type="presParOf" srcId="{5A6C8CD3-1785-4F6D-B953-B63FFE7A8110}" destId="{9F5049DB-A8B7-4BA3-B168-C360BCF5B3DB}" srcOrd="1" destOrd="0" presId="urn:microsoft.com/office/officeart/2016/7/layout/RepeatingBendingProcessNew"/>
    <dgm:cxn modelId="{44CF5902-21C0-4001-92F1-0E143277B382}" type="presParOf" srcId="{9F5049DB-A8B7-4BA3-B168-C360BCF5B3DB}" destId="{E4B9B6BF-C81A-4C6C-AE98-3BB3DA9E818E}" srcOrd="0" destOrd="0" presId="urn:microsoft.com/office/officeart/2016/7/layout/RepeatingBendingProcessNew"/>
    <dgm:cxn modelId="{AF48C6DC-0045-4D18-960A-EE5838F39B40}" type="presParOf" srcId="{5A6C8CD3-1785-4F6D-B953-B63FFE7A8110}" destId="{706F32B4-0368-456C-AB39-08BB30E415B0}" srcOrd="2" destOrd="0" presId="urn:microsoft.com/office/officeart/2016/7/layout/RepeatingBendingProcessNew"/>
    <dgm:cxn modelId="{431D6532-85E1-4814-ADEC-FA5498F02B08}" type="presParOf" srcId="{5A6C8CD3-1785-4F6D-B953-B63FFE7A8110}" destId="{F35148FE-E37E-4693-AEA3-99D488D81379}" srcOrd="3" destOrd="0" presId="urn:microsoft.com/office/officeart/2016/7/layout/RepeatingBendingProcessNew"/>
    <dgm:cxn modelId="{19B609A1-41B4-4AE8-B9B4-BE55190227B9}" type="presParOf" srcId="{F35148FE-E37E-4693-AEA3-99D488D81379}" destId="{ACFFD5FE-414C-44B5-A65D-65C8CA50BA55}" srcOrd="0" destOrd="0" presId="urn:microsoft.com/office/officeart/2016/7/layout/RepeatingBendingProcessNew"/>
    <dgm:cxn modelId="{80ADDCA5-E8AB-44D7-A787-CFDAB7F9611B}" type="presParOf" srcId="{5A6C8CD3-1785-4F6D-B953-B63FFE7A8110}" destId="{05A449E7-451B-42B4-9793-3B7C3A346350}" srcOrd="4" destOrd="0" presId="urn:microsoft.com/office/officeart/2016/7/layout/RepeatingBendingProcessNew"/>
    <dgm:cxn modelId="{2A9489CE-3475-4836-A216-14367AD0C2C9}" type="presParOf" srcId="{5A6C8CD3-1785-4F6D-B953-B63FFE7A8110}" destId="{7E8787E2-6E11-48FC-9608-2A537D3EA1BE}" srcOrd="5" destOrd="0" presId="urn:microsoft.com/office/officeart/2016/7/layout/RepeatingBendingProcessNew"/>
    <dgm:cxn modelId="{3E55E806-5C21-4C01-BA4B-C8CE3FCE8B8C}" type="presParOf" srcId="{7E8787E2-6E11-48FC-9608-2A537D3EA1BE}" destId="{5B84DA83-55FC-4797-BBDD-280B4E067AE8}" srcOrd="0" destOrd="0" presId="urn:microsoft.com/office/officeart/2016/7/layout/RepeatingBendingProcessNew"/>
    <dgm:cxn modelId="{F6AE4EC9-1123-4592-8028-833B55647701}" type="presParOf" srcId="{5A6C8CD3-1785-4F6D-B953-B63FFE7A8110}" destId="{547F230B-C027-409F-AE41-A08B76114B67}" srcOrd="6" destOrd="0" presId="urn:microsoft.com/office/officeart/2016/7/layout/RepeatingBendingProcessNew"/>
    <dgm:cxn modelId="{1A8432E0-5C73-4EFD-8EBE-942079CCE3B6}" type="presParOf" srcId="{5A6C8CD3-1785-4F6D-B953-B63FFE7A8110}" destId="{629A6A5B-C9B3-4012-B914-338FAA123D49}" srcOrd="7" destOrd="0" presId="urn:microsoft.com/office/officeart/2016/7/layout/RepeatingBendingProcessNew"/>
    <dgm:cxn modelId="{4C5AC0CA-6AA3-4FB9-99E8-8A29DF1FD77E}" type="presParOf" srcId="{629A6A5B-C9B3-4012-B914-338FAA123D49}" destId="{5B4E63F5-E64F-40AC-8E23-EA1659187BB7}" srcOrd="0" destOrd="0" presId="urn:microsoft.com/office/officeart/2016/7/layout/RepeatingBendingProcessNew"/>
    <dgm:cxn modelId="{5D0597B3-B4BC-4939-A14D-7F76E0225C3A}" type="presParOf" srcId="{5A6C8CD3-1785-4F6D-B953-B63FFE7A8110}" destId="{6EF9C20B-C9F6-4BDF-AF08-F2CA8083B1EB}" srcOrd="8" destOrd="0" presId="urn:microsoft.com/office/officeart/2016/7/layout/RepeatingBendingProcessNew"/>
    <dgm:cxn modelId="{1849253A-407C-4A65-B731-D3AA69EB22A1}" type="presParOf" srcId="{5A6C8CD3-1785-4F6D-B953-B63FFE7A8110}" destId="{B9549D4B-BD34-4F2F-A226-9A56C38D6A0F}" srcOrd="9" destOrd="0" presId="urn:microsoft.com/office/officeart/2016/7/layout/RepeatingBendingProcessNew"/>
    <dgm:cxn modelId="{57010844-AD81-4C9E-AC95-E9653D1E3027}" type="presParOf" srcId="{B9549D4B-BD34-4F2F-A226-9A56C38D6A0F}" destId="{45C9F616-0178-4998-B5F1-576F6D66AF42}" srcOrd="0" destOrd="0" presId="urn:microsoft.com/office/officeart/2016/7/layout/RepeatingBendingProcessNew"/>
    <dgm:cxn modelId="{817FF40D-47B9-4C51-A059-709B3E2A58EE}" type="presParOf" srcId="{5A6C8CD3-1785-4F6D-B953-B63FFE7A8110}" destId="{0C8CFF87-5E70-4200-AD5D-65DCF3D7133F}" srcOrd="10" destOrd="0" presId="urn:microsoft.com/office/officeart/2016/7/layout/RepeatingBendingProcessNew"/>
    <dgm:cxn modelId="{F4ADD3A6-CE46-46BC-A3DB-A4BB55D8A74D}" type="presParOf" srcId="{5A6C8CD3-1785-4F6D-B953-B63FFE7A8110}" destId="{4E6142DD-6AED-4EE1-A4C2-75D3FCDBC7A4}" srcOrd="11" destOrd="0" presId="urn:microsoft.com/office/officeart/2016/7/layout/RepeatingBendingProcessNew"/>
    <dgm:cxn modelId="{FE0B0B2C-B289-4BD6-9C3F-48C9BF2A16F5}" type="presParOf" srcId="{4E6142DD-6AED-4EE1-A4C2-75D3FCDBC7A4}" destId="{2FE443CD-48A5-4C5F-AE99-C1E6ADDC3457}" srcOrd="0" destOrd="0" presId="urn:microsoft.com/office/officeart/2016/7/layout/RepeatingBendingProcessNew"/>
    <dgm:cxn modelId="{7B3D3AEA-3087-494D-B562-E2ACD705E212}" type="presParOf" srcId="{5A6C8CD3-1785-4F6D-B953-B63FFE7A8110}" destId="{5E076167-F990-4CBA-89BC-E0F4B08091BA}" srcOrd="12" destOrd="0" presId="urn:microsoft.com/office/officeart/2016/7/layout/RepeatingBendingProcessNew"/>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1E64083-1D65-47CD-88F0-B3BC67A82C5E}" type="doc">
      <dgm:prSet loTypeId="urn:microsoft.com/office/officeart/2005/8/layout/vList2" loCatId="list" qsTypeId="urn:microsoft.com/office/officeart/2005/8/quickstyle/simple4" qsCatId="simple" csTypeId="urn:microsoft.com/office/officeart/2005/8/colors/colorful5" csCatId="colorful"/>
      <dgm:spPr/>
      <dgm:t>
        <a:bodyPr/>
        <a:lstStyle/>
        <a:p>
          <a:endParaRPr lang="en-US"/>
        </a:p>
      </dgm:t>
    </dgm:pt>
    <dgm:pt modelId="{F5D287AE-01D2-4EA9-9610-4637CC8A8784}">
      <dgm:prSet/>
      <dgm:spPr/>
      <dgm:t>
        <a:bodyPr/>
        <a:lstStyle/>
        <a:p>
          <a:r>
            <a:rPr lang="el-GR"/>
            <a:t>A</a:t>
          </a:r>
          <a:r>
            <a:rPr lang="en-US"/>
            <a:t>lso,</a:t>
          </a:r>
          <a:r>
            <a:rPr lang="el-GR"/>
            <a:t> most teachers express a desire to be trained in new technologies and digital tools to make the implementation of online teaching easier. With the integration of new technologies into the educational process, the teacher is transformed. His role is redefined and changes that contribute to the creation of self-regulated learning (Raptis &amp; Rapti, 2013), which motivates students and encourages discussion and communication.</a:t>
          </a:r>
          <a:endParaRPr lang="en-US"/>
        </a:p>
      </dgm:t>
    </dgm:pt>
    <dgm:pt modelId="{6D80C0E3-2C1D-46A7-B77F-8290928ADCC4}" type="parTrans" cxnId="{904AC839-4EB7-4410-8B27-3981C901C6B2}">
      <dgm:prSet/>
      <dgm:spPr/>
      <dgm:t>
        <a:bodyPr/>
        <a:lstStyle/>
        <a:p>
          <a:endParaRPr lang="en-US"/>
        </a:p>
      </dgm:t>
    </dgm:pt>
    <dgm:pt modelId="{247C21BF-4FB0-416F-A08F-AFE54A2C32B9}" type="sibTrans" cxnId="{904AC839-4EB7-4410-8B27-3981C901C6B2}">
      <dgm:prSet/>
      <dgm:spPr/>
      <dgm:t>
        <a:bodyPr/>
        <a:lstStyle/>
        <a:p>
          <a:endParaRPr lang="en-US"/>
        </a:p>
      </dgm:t>
    </dgm:pt>
    <dgm:pt modelId="{37C47A4C-C407-4F09-8829-638DE2C5C307}">
      <dgm:prSet/>
      <dgm:spPr/>
      <dgm:t>
        <a:bodyPr/>
        <a:lstStyle/>
        <a:p>
          <a:r>
            <a:rPr lang="el-GR"/>
            <a:t>Despite the difficult and adverse conditions, distance learning brought the desired results, the teaching staff largely adapted and using new technologies was able to help students, providing them with a wealth of knowledge. Many educators support the coexistence of digital and in-person education in the future, as this blended learning model completes the educational process.</a:t>
          </a:r>
          <a:endParaRPr lang="en-US"/>
        </a:p>
      </dgm:t>
    </dgm:pt>
    <dgm:pt modelId="{9FA0951F-B93C-4740-9859-C3BB1D802BAC}" type="parTrans" cxnId="{81180F55-5649-470B-BF3B-7DF8140F62D5}">
      <dgm:prSet/>
      <dgm:spPr/>
      <dgm:t>
        <a:bodyPr/>
        <a:lstStyle/>
        <a:p>
          <a:endParaRPr lang="en-US"/>
        </a:p>
      </dgm:t>
    </dgm:pt>
    <dgm:pt modelId="{A8C5D9C9-1EB7-4013-ACD6-EAE1B6BED020}" type="sibTrans" cxnId="{81180F55-5649-470B-BF3B-7DF8140F62D5}">
      <dgm:prSet/>
      <dgm:spPr/>
      <dgm:t>
        <a:bodyPr/>
        <a:lstStyle/>
        <a:p>
          <a:endParaRPr lang="en-US"/>
        </a:p>
      </dgm:t>
    </dgm:pt>
    <dgm:pt modelId="{6AFDFD65-EE61-46B3-B85C-BF507507B9CC}">
      <dgm:prSet custT="1"/>
      <dgm:spPr/>
      <dgm:t>
        <a:bodyPr/>
        <a:lstStyle/>
        <a:p>
          <a:r>
            <a:rPr lang="en-US" sz="2400" b="1" dirty="0"/>
            <a:t>Suggestion</a:t>
          </a:r>
          <a:endParaRPr lang="en-US" sz="2400" dirty="0"/>
        </a:p>
      </dgm:t>
    </dgm:pt>
    <dgm:pt modelId="{B5F36AB6-7AF1-4CED-8588-E1556E0DFB85}" type="parTrans" cxnId="{58EF4999-AEAD-4FDC-A8C7-6A038B55B10A}">
      <dgm:prSet/>
      <dgm:spPr/>
      <dgm:t>
        <a:bodyPr/>
        <a:lstStyle/>
        <a:p>
          <a:endParaRPr lang="en-US"/>
        </a:p>
      </dgm:t>
    </dgm:pt>
    <dgm:pt modelId="{7E9EAF83-7FAB-42FD-86AD-CE32E7786424}" type="sibTrans" cxnId="{58EF4999-AEAD-4FDC-A8C7-6A038B55B10A}">
      <dgm:prSet/>
      <dgm:spPr/>
      <dgm:t>
        <a:bodyPr/>
        <a:lstStyle/>
        <a:p>
          <a:endParaRPr lang="en-US"/>
        </a:p>
      </dgm:t>
    </dgm:pt>
    <dgm:pt modelId="{D92D34D1-5C1B-47E6-9086-4B959C6BA62B}">
      <dgm:prSet/>
      <dgm:spPr/>
      <dgm:t>
        <a:bodyPr/>
        <a:lstStyle/>
        <a:p>
          <a:r>
            <a:rPr lang="el-GR"/>
            <a:t>For the future, it is proposed to create networks between educators, schools and institutions from various parts of the world, so that the educational population can collaborate, exchange opinions, information, knowledge, experiences and new ways of acting. In this way, education will evolve and science will progress.</a:t>
          </a:r>
          <a:r>
            <a:rPr lang="en-US"/>
            <a:t> </a:t>
          </a:r>
        </a:p>
      </dgm:t>
    </dgm:pt>
    <dgm:pt modelId="{016783EA-0AD0-489E-BAC4-8F234BA29108}" type="parTrans" cxnId="{3CCDC51F-0F2F-4882-B3C7-80BAEA1A8E5B}">
      <dgm:prSet/>
      <dgm:spPr/>
      <dgm:t>
        <a:bodyPr/>
        <a:lstStyle/>
        <a:p>
          <a:endParaRPr lang="en-US"/>
        </a:p>
      </dgm:t>
    </dgm:pt>
    <dgm:pt modelId="{4D933DAF-958F-4E1A-A7B3-914B54E1A326}" type="sibTrans" cxnId="{3CCDC51F-0F2F-4882-B3C7-80BAEA1A8E5B}">
      <dgm:prSet/>
      <dgm:spPr/>
      <dgm:t>
        <a:bodyPr/>
        <a:lstStyle/>
        <a:p>
          <a:endParaRPr lang="en-US"/>
        </a:p>
      </dgm:t>
    </dgm:pt>
    <dgm:pt modelId="{67861CF0-68ED-4F10-92B5-86B2085F92DE}" type="pres">
      <dgm:prSet presAssocID="{B1E64083-1D65-47CD-88F0-B3BC67A82C5E}" presName="linear" presStyleCnt="0">
        <dgm:presLayoutVars>
          <dgm:animLvl val="lvl"/>
          <dgm:resizeHandles val="exact"/>
        </dgm:presLayoutVars>
      </dgm:prSet>
      <dgm:spPr/>
    </dgm:pt>
    <dgm:pt modelId="{CE437636-09E7-4F9A-A598-01CF39CC572A}" type="pres">
      <dgm:prSet presAssocID="{F5D287AE-01D2-4EA9-9610-4637CC8A8784}" presName="parentText" presStyleLbl="node1" presStyleIdx="0" presStyleCnt="4">
        <dgm:presLayoutVars>
          <dgm:chMax val="0"/>
          <dgm:bulletEnabled val="1"/>
        </dgm:presLayoutVars>
      </dgm:prSet>
      <dgm:spPr/>
    </dgm:pt>
    <dgm:pt modelId="{4C0D207E-04CD-4433-8DBA-E5287B3662CB}" type="pres">
      <dgm:prSet presAssocID="{247C21BF-4FB0-416F-A08F-AFE54A2C32B9}" presName="spacer" presStyleCnt="0"/>
      <dgm:spPr/>
    </dgm:pt>
    <dgm:pt modelId="{40CA2E2F-E635-485B-9BFC-A115B6BDD41C}" type="pres">
      <dgm:prSet presAssocID="{37C47A4C-C407-4F09-8829-638DE2C5C307}" presName="parentText" presStyleLbl="node1" presStyleIdx="1" presStyleCnt="4">
        <dgm:presLayoutVars>
          <dgm:chMax val="0"/>
          <dgm:bulletEnabled val="1"/>
        </dgm:presLayoutVars>
      </dgm:prSet>
      <dgm:spPr/>
    </dgm:pt>
    <dgm:pt modelId="{51B85D6B-B9D8-41B9-96B2-5BE0E4648EBD}" type="pres">
      <dgm:prSet presAssocID="{A8C5D9C9-1EB7-4013-ACD6-EAE1B6BED020}" presName="spacer" presStyleCnt="0"/>
      <dgm:spPr/>
    </dgm:pt>
    <dgm:pt modelId="{24440335-5F82-47EC-A3DD-8ED3896D392F}" type="pres">
      <dgm:prSet presAssocID="{6AFDFD65-EE61-46B3-B85C-BF507507B9CC}" presName="parentText" presStyleLbl="node1" presStyleIdx="2" presStyleCnt="4">
        <dgm:presLayoutVars>
          <dgm:chMax val="0"/>
          <dgm:bulletEnabled val="1"/>
        </dgm:presLayoutVars>
      </dgm:prSet>
      <dgm:spPr/>
    </dgm:pt>
    <dgm:pt modelId="{32D4DC78-1C55-479B-9EFB-C760AD760DF8}" type="pres">
      <dgm:prSet presAssocID="{7E9EAF83-7FAB-42FD-86AD-CE32E7786424}" presName="spacer" presStyleCnt="0"/>
      <dgm:spPr/>
    </dgm:pt>
    <dgm:pt modelId="{8E4B7843-DBD9-45FC-B7BB-4AA796B76C15}" type="pres">
      <dgm:prSet presAssocID="{D92D34D1-5C1B-47E6-9086-4B959C6BA62B}" presName="parentText" presStyleLbl="node1" presStyleIdx="3" presStyleCnt="4">
        <dgm:presLayoutVars>
          <dgm:chMax val="0"/>
          <dgm:bulletEnabled val="1"/>
        </dgm:presLayoutVars>
      </dgm:prSet>
      <dgm:spPr/>
    </dgm:pt>
  </dgm:ptLst>
  <dgm:cxnLst>
    <dgm:cxn modelId="{5C9ABB14-BEB1-40CE-B078-04E473FEB68D}" type="presOf" srcId="{6AFDFD65-EE61-46B3-B85C-BF507507B9CC}" destId="{24440335-5F82-47EC-A3DD-8ED3896D392F}" srcOrd="0" destOrd="0" presId="urn:microsoft.com/office/officeart/2005/8/layout/vList2"/>
    <dgm:cxn modelId="{0DD7FE1E-AECE-4F6A-A4F0-890BD9B4B00A}" type="presOf" srcId="{37C47A4C-C407-4F09-8829-638DE2C5C307}" destId="{40CA2E2F-E635-485B-9BFC-A115B6BDD41C}" srcOrd="0" destOrd="0" presId="urn:microsoft.com/office/officeart/2005/8/layout/vList2"/>
    <dgm:cxn modelId="{3CCDC51F-0F2F-4882-B3C7-80BAEA1A8E5B}" srcId="{B1E64083-1D65-47CD-88F0-B3BC67A82C5E}" destId="{D92D34D1-5C1B-47E6-9086-4B959C6BA62B}" srcOrd="3" destOrd="0" parTransId="{016783EA-0AD0-489E-BAC4-8F234BA29108}" sibTransId="{4D933DAF-958F-4E1A-A7B3-914B54E1A326}"/>
    <dgm:cxn modelId="{9E357F36-6C4F-4D16-98B2-854BECC52245}" type="presOf" srcId="{F5D287AE-01D2-4EA9-9610-4637CC8A8784}" destId="{CE437636-09E7-4F9A-A598-01CF39CC572A}" srcOrd="0" destOrd="0" presId="urn:microsoft.com/office/officeart/2005/8/layout/vList2"/>
    <dgm:cxn modelId="{904AC839-4EB7-4410-8B27-3981C901C6B2}" srcId="{B1E64083-1D65-47CD-88F0-B3BC67A82C5E}" destId="{F5D287AE-01D2-4EA9-9610-4637CC8A8784}" srcOrd="0" destOrd="0" parTransId="{6D80C0E3-2C1D-46A7-B77F-8290928ADCC4}" sibTransId="{247C21BF-4FB0-416F-A08F-AFE54A2C32B9}"/>
    <dgm:cxn modelId="{81180F55-5649-470B-BF3B-7DF8140F62D5}" srcId="{B1E64083-1D65-47CD-88F0-B3BC67A82C5E}" destId="{37C47A4C-C407-4F09-8829-638DE2C5C307}" srcOrd="1" destOrd="0" parTransId="{9FA0951F-B93C-4740-9859-C3BB1D802BAC}" sibTransId="{A8C5D9C9-1EB7-4013-ACD6-EAE1B6BED020}"/>
    <dgm:cxn modelId="{58EF4999-AEAD-4FDC-A8C7-6A038B55B10A}" srcId="{B1E64083-1D65-47CD-88F0-B3BC67A82C5E}" destId="{6AFDFD65-EE61-46B3-B85C-BF507507B9CC}" srcOrd="2" destOrd="0" parTransId="{B5F36AB6-7AF1-4CED-8588-E1556E0DFB85}" sibTransId="{7E9EAF83-7FAB-42FD-86AD-CE32E7786424}"/>
    <dgm:cxn modelId="{AB8230C8-41CF-4D52-BFB3-A532AA675DFC}" type="presOf" srcId="{B1E64083-1D65-47CD-88F0-B3BC67A82C5E}" destId="{67861CF0-68ED-4F10-92B5-86B2085F92DE}" srcOrd="0" destOrd="0" presId="urn:microsoft.com/office/officeart/2005/8/layout/vList2"/>
    <dgm:cxn modelId="{FD8F30D3-46C4-48E4-919A-C3217A37EF31}" type="presOf" srcId="{D92D34D1-5C1B-47E6-9086-4B959C6BA62B}" destId="{8E4B7843-DBD9-45FC-B7BB-4AA796B76C15}" srcOrd="0" destOrd="0" presId="urn:microsoft.com/office/officeart/2005/8/layout/vList2"/>
    <dgm:cxn modelId="{CC8F1BF3-00DA-40B8-B095-B1F033787AF4}" type="presParOf" srcId="{67861CF0-68ED-4F10-92B5-86B2085F92DE}" destId="{CE437636-09E7-4F9A-A598-01CF39CC572A}" srcOrd="0" destOrd="0" presId="urn:microsoft.com/office/officeart/2005/8/layout/vList2"/>
    <dgm:cxn modelId="{536B4C96-11F4-4CA1-A713-96F2744C4780}" type="presParOf" srcId="{67861CF0-68ED-4F10-92B5-86B2085F92DE}" destId="{4C0D207E-04CD-4433-8DBA-E5287B3662CB}" srcOrd="1" destOrd="0" presId="urn:microsoft.com/office/officeart/2005/8/layout/vList2"/>
    <dgm:cxn modelId="{1B8FB7ED-71B3-48B0-9EF3-B68AD4147CBC}" type="presParOf" srcId="{67861CF0-68ED-4F10-92B5-86B2085F92DE}" destId="{40CA2E2F-E635-485B-9BFC-A115B6BDD41C}" srcOrd="2" destOrd="0" presId="urn:microsoft.com/office/officeart/2005/8/layout/vList2"/>
    <dgm:cxn modelId="{484EED6A-11BB-436D-AFB1-65FA78C0A4BF}" type="presParOf" srcId="{67861CF0-68ED-4F10-92B5-86B2085F92DE}" destId="{51B85D6B-B9D8-41B9-96B2-5BE0E4648EBD}" srcOrd="3" destOrd="0" presId="urn:microsoft.com/office/officeart/2005/8/layout/vList2"/>
    <dgm:cxn modelId="{B9BBDB7A-4512-45AE-9AD7-6723900B353F}" type="presParOf" srcId="{67861CF0-68ED-4F10-92B5-86B2085F92DE}" destId="{24440335-5F82-47EC-A3DD-8ED3896D392F}" srcOrd="4" destOrd="0" presId="urn:microsoft.com/office/officeart/2005/8/layout/vList2"/>
    <dgm:cxn modelId="{CFEA9DFA-FCBD-4E08-B194-D438C6DF04AA}" type="presParOf" srcId="{67861CF0-68ED-4F10-92B5-86B2085F92DE}" destId="{32D4DC78-1C55-479B-9EFB-C760AD760DF8}" srcOrd="5" destOrd="0" presId="urn:microsoft.com/office/officeart/2005/8/layout/vList2"/>
    <dgm:cxn modelId="{18736659-B668-418A-92D9-BEF6DE16B1D0}" type="presParOf" srcId="{67861CF0-68ED-4F10-92B5-86B2085F92DE}" destId="{8E4B7843-DBD9-45FC-B7BB-4AA796B76C15}"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CA8973-8D23-4FBD-AB2C-A875986974BC}">
      <dsp:nvSpPr>
        <dsp:cNvPr id="0" name=""/>
        <dsp:cNvSpPr/>
      </dsp:nvSpPr>
      <dsp:spPr>
        <a:xfrm>
          <a:off x="1934" y="100887"/>
          <a:ext cx="4125887" cy="5492587"/>
        </a:xfrm>
        <a:prstGeom prst="roundRect">
          <a:avLst>
            <a:gd name="adj" fmla="val 10000"/>
          </a:avLst>
        </a:prstGeom>
        <a:gradFill rotWithShape="0">
          <a:gsLst>
            <a:gs pos="0">
              <a:schemeClr val="accent2">
                <a:hueOff val="0"/>
                <a:satOff val="0"/>
                <a:lumOff val="0"/>
                <a:alphaOff val="0"/>
                <a:tint val="94000"/>
                <a:satMod val="105000"/>
                <a:lumMod val="102000"/>
              </a:schemeClr>
            </a:gs>
            <a:gs pos="100000">
              <a:schemeClr val="accent2">
                <a:hueOff val="0"/>
                <a:satOff val="0"/>
                <a:lumOff val="0"/>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1" kern="1200"/>
            <a:t>Abstract</a:t>
          </a:r>
          <a:endParaRPr lang="en-US" sz="1700" kern="1200"/>
        </a:p>
      </dsp:txBody>
      <dsp:txXfrm>
        <a:off x="122777" y="221730"/>
        <a:ext cx="3884201" cy="5250901"/>
      </dsp:txXfrm>
    </dsp:sp>
    <dsp:sp modelId="{0AAC5BBE-345D-4DFE-BDA0-2EEBF8ED047E}">
      <dsp:nvSpPr>
        <dsp:cNvPr id="0" name=""/>
        <dsp:cNvSpPr/>
      </dsp:nvSpPr>
      <dsp:spPr>
        <a:xfrm>
          <a:off x="4540410" y="2335570"/>
          <a:ext cx="874688" cy="1023220"/>
        </a:xfrm>
        <a:prstGeom prst="rightArrow">
          <a:avLst>
            <a:gd name="adj1" fmla="val 60000"/>
            <a:gd name="adj2" fmla="val 50000"/>
          </a:avLst>
        </a:prstGeom>
        <a:gradFill rotWithShape="0">
          <a:gsLst>
            <a:gs pos="0">
              <a:schemeClr val="accent2">
                <a:hueOff val="0"/>
                <a:satOff val="0"/>
                <a:lumOff val="0"/>
                <a:alphaOff val="0"/>
                <a:tint val="94000"/>
                <a:satMod val="105000"/>
                <a:lumMod val="102000"/>
              </a:schemeClr>
            </a:gs>
            <a:gs pos="100000">
              <a:schemeClr val="accent2">
                <a:hueOff val="0"/>
                <a:satOff val="0"/>
                <a:lumOff val="0"/>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4540410" y="2540214"/>
        <a:ext cx="612282" cy="613932"/>
      </dsp:txXfrm>
    </dsp:sp>
    <dsp:sp modelId="{CB8918BA-AB1B-4DA8-B5AA-384F3DE2A160}">
      <dsp:nvSpPr>
        <dsp:cNvPr id="0" name=""/>
        <dsp:cNvSpPr/>
      </dsp:nvSpPr>
      <dsp:spPr>
        <a:xfrm>
          <a:off x="5778176" y="100887"/>
          <a:ext cx="4125887" cy="5492587"/>
        </a:xfrm>
        <a:prstGeom prst="roundRect">
          <a:avLst>
            <a:gd name="adj" fmla="val 10000"/>
          </a:avLst>
        </a:prstGeom>
        <a:gradFill rotWithShape="0">
          <a:gsLst>
            <a:gs pos="0">
              <a:schemeClr val="accent2">
                <a:hueOff val="-1469031"/>
                <a:satOff val="-32495"/>
                <a:lumOff val="-6470"/>
                <a:alphaOff val="0"/>
                <a:tint val="94000"/>
                <a:satMod val="105000"/>
                <a:lumMod val="102000"/>
              </a:schemeClr>
            </a:gs>
            <a:gs pos="100000">
              <a:schemeClr val="accent2">
                <a:hueOff val="-1469031"/>
                <a:satOff val="-32495"/>
                <a:lumOff val="-6470"/>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l-GR" sz="1700" kern="1200" dirty="0" err="1"/>
            <a:t>This</a:t>
          </a:r>
          <a:r>
            <a:rPr lang="el-GR" sz="1700" kern="1200" dirty="0"/>
            <a:t> </a:t>
          </a:r>
          <a:r>
            <a:rPr lang="el-GR" sz="1700" kern="1200" dirty="0" err="1"/>
            <a:t>paper</a:t>
          </a:r>
          <a:r>
            <a:rPr lang="el-GR" sz="1700" kern="1200" dirty="0"/>
            <a:t> </a:t>
          </a:r>
          <a:r>
            <a:rPr lang="el-GR" sz="1700" kern="1200" dirty="0" err="1"/>
            <a:t>seeks</a:t>
          </a:r>
          <a:r>
            <a:rPr lang="el-GR" sz="1700" kern="1200" dirty="0"/>
            <a:t> </a:t>
          </a:r>
          <a:r>
            <a:rPr lang="el-GR" sz="1700" kern="1200" dirty="0" err="1"/>
            <a:t>to</a:t>
          </a:r>
          <a:r>
            <a:rPr lang="el-GR" sz="1700" kern="1200" dirty="0"/>
            <a:t> </a:t>
          </a:r>
          <a:r>
            <a:rPr lang="el-GR" sz="1700" kern="1200" dirty="0" err="1"/>
            <a:t>demonstrate</a:t>
          </a:r>
          <a:r>
            <a:rPr lang="el-GR" sz="1700" kern="1200" dirty="0"/>
            <a:t> the </a:t>
          </a:r>
          <a:r>
            <a:rPr lang="el-GR" sz="1700" kern="1200" dirty="0" err="1"/>
            <a:t>crisis</a:t>
          </a:r>
          <a:r>
            <a:rPr lang="el-GR" sz="1700" kern="1200" dirty="0"/>
            <a:t> </a:t>
          </a:r>
          <a:r>
            <a:rPr lang="el-GR" sz="1700" kern="1200" dirty="0" err="1"/>
            <a:t>that</a:t>
          </a:r>
          <a:r>
            <a:rPr lang="el-GR" sz="1700" kern="1200" dirty="0"/>
            <a:t> </a:t>
          </a:r>
          <a:r>
            <a:rPr lang="el-GR" sz="1700" kern="1200" dirty="0" err="1"/>
            <a:t>education</a:t>
          </a:r>
          <a:r>
            <a:rPr lang="el-GR" sz="1700" kern="1200" dirty="0"/>
            <a:t> </a:t>
          </a:r>
          <a:r>
            <a:rPr lang="el-GR" sz="1700" kern="1200" dirty="0" err="1"/>
            <a:t>has</a:t>
          </a:r>
          <a:r>
            <a:rPr lang="el-GR" sz="1700" kern="1200" dirty="0"/>
            <a:t> </a:t>
          </a:r>
          <a:r>
            <a:rPr lang="el-GR" sz="1700" kern="1200" dirty="0" err="1"/>
            <a:t>suffered</a:t>
          </a:r>
          <a:r>
            <a:rPr lang="el-GR" sz="1700" kern="1200" dirty="0"/>
            <a:t> </a:t>
          </a:r>
          <a:r>
            <a:rPr lang="el-GR" sz="1700" kern="1200" dirty="0" err="1"/>
            <a:t>during</a:t>
          </a:r>
          <a:r>
            <a:rPr lang="el-GR" sz="1700" kern="1200" dirty="0"/>
            <a:t> the </a:t>
          </a:r>
          <a:r>
            <a:rPr lang="el-GR" sz="1700" kern="1200" dirty="0" err="1"/>
            <a:t>coronavirus</a:t>
          </a:r>
          <a:r>
            <a:rPr lang="el-GR" sz="1700" kern="1200" dirty="0"/>
            <a:t> </a:t>
          </a:r>
          <a:r>
            <a:rPr lang="el-GR" sz="1700" kern="1200" dirty="0" err="1"/>
            <a:t>pandemic</a:t>
          </a:r>
          <a:r>
            <a:rPr lang="el-GR" sz="1700" kern="1200" dirty="0"/>
            <a:t>. The </a:t>
          </a:r>
          <a:r>
            <a:rPr lang="el-GR" sz="1700" kern="1200" dirty="0" err="1"/>
            <a:t>purpose</a:t>
          </a:r>
          <a:r>
            <a:rPr lang="el-GR" sz="1700" kern="1200" dirty="0"/>
            <a:t> of the </a:t>
          </a:r>
          <a:r>
            <a:rPr lang="el-GR" sz="1700" kern="1200" dirty="0" err="1"/>
            <a:t>work</a:t>
          </a:r>
          <a:r>
            <a:rPr lang="el-GR" sz="1700" kern="1200" dirty="0"/>
            <a:t> </a:t>
          </a:r>
          <a:r>
            <a:rPr lang="el-GR" sz="1700" kern="1200" dirty="0" err="1"/>
            <a:t>is</a:t>
          </a:r>
          <a:r>
            <a:rPr lang="el-GR" sz="1700" kern="1200" dirty="0"/>
            <a:t> </a:t>
          </a:r>
          <a:r>
            <a:rPr lang="el-GR" sz="1700" kern="1200" dirty="0" err="1"/>
            <a:t>to</a:t>
          </a:r>
          <a:r>
            <a:rPr lang="el-GR" sz="1700" kern="1200" dirty="0"/>
            <a:t> </a:t>
          </a:r>
          <a:r>
            <a:rPr lang="el-GR" sz="1700" kern="1200" dirty="0" err="1"/>
            <a:t>investigate</a:t>
          </a:r>
          <a:r>
            <a:rPr lang="el-GR" sz="1700" kern="1200" dirty="0"/>
            <a:t> the </a:t>
          </a:r>
          <a:r>
            <a:rPr lang="el-GR" sz="1700" kern="1200" dirty="0" err="1"/>
            <a:t>views</a:t>
          </a:r>
          <a:r>
            <a:rPr lang="el-GR" sz="1700" kern="1200" dirty="0"/>
            <a:t> of </a:t>
          </a:r>
          <a:r>
            <a:rPr lang="el-GR" sz="1700" kern="1200" dirty="0" err="1"/>
            <a:t>primary</a:t>
          </a:r>
          <a:r>
            <a:rPr lang="el-GR" sz="1700" kern="1200" dirty="0"/>
            <a:t> </a:t>
          </a:r>
          <a:r>
            <a:rPr lang="el-GR" sz="1700" kern="1200" dirty="0" err="1"/>
            <a:t>school</a:t>
          </a:r>
          <a:r>
            <a:rPr lang="el-GR" sz="1700" kern="1200" dirty="0"/>
            <a:t> </a:t>
          </a:r>
          <a:r>
            <a:rPr lang="el-GR" sz="1700" kern="1200" dirty="0" err="1"/>
            <a:t>teachers</a:t>
          </a:r>
          <a:r>
            <a:rPr lang="el-GR" sz="1700" kern="1200" dirty="0"/>
            <a:t> </a:t>
          </a:r>
          <a:r>
            <a:rPr lang="el-GR" sz="1700" kern="1200" dirty="0" err="1"/>
            <a:t>regarding</a:t>
          </a:r>
          <a:r>
            <a:rPr lang="el-GR" sz="1700" kern="1200" dirty="0"/>
            <a:t> the </a:t>
          </a:r>
          <a:r>
            <a:rPr lang="el-GR" sz="1700" kern="1200" dirty="0" err="1"/>
            <a:t>experiences</a:t>
          </a:r>
          <a:r>
            <a:rPr lang="el-GR" sz="1700" kern="1200" dirty="0"/>
            <a:t> </a:t>
          </a:r>
          <a:r>
            <a:rPr lang="el-GR" sz="1700" kern="1200" dirty="0" err="1"/>
            <a:t>they</a:t>
          </a:r>
          <a:r>
            <a:rPr lang="el-GR" sz="1700" kern="1200" dirty="0"/>
            <a:t> </a:t>
          </a:r>
          <a:r>
            <a:rPr lang="el-GR" sz="1700" kern="1200" dirty="0" err="1"/>
            <a:t>gained</a:t>
          </a:r>
          <a:r>
            <a:rPr lang="el-GR" sz="1700" kern="1200" dirty="0"/>
            <a:t> </a:t>
          </a:r>
          <a:r>
            <a:rPr lang="el-GR" sz="1700" kern="1200" dirty="0" err="1"/>
            <a:t>during</a:t>
          </a:r>
          <a:r>
            <a:rPr lang="el-GR" sz="1700" kern="1200" dirty="0"/>
            <a:t> the </a:t>
          </a:r>
          <a:r>
            <a:rPr lang="el-GR" sz="1700" kern="1200" dirty="0" err="1"/>
            <a:t>difficult</a:t>
          </a:r>
          <a:r>
            <a:rPr lang="el-GR" sz="1700" kern="1200" dirty="0"/>
            <a:t> </a:t>
          </a:r>
          <a:r>
            <a:rPr lang="el-GR" sz="1700" kern="1200" dirty="0" err="1"/>
            <a:t>period</a:t>
          </a:r>
          <a:r>
            <a:rPr lang="el-GR" sz="1700" kern="1200" dirty="0"/>
            <a:t> of the </a:t>
          </a:r>
          <a:r>
            <a:rPr lang="el-GR" sz="1700" kern="1200" dirty="0" err="1"/>
            <a:t>pandemic</a:t>
          </a:r>
          <a:r>
            <a:rPr lang="el-GR" sz="1700" kern="1200" dirty="0"/>
            <a:t>. The Covid-19 </a:t>
          </a:r>
          <a:r>
            <a:rPr lang="el-GR" sz="1700" kern="1200" dirty="0" err="1"/>
            <a:t>pandemic</a:t>
          </a:r>
          <a:r>
            <a:rPr lang="el-GR" sz="1700" kern="1200" dirty="0"/>
            <a:t> </a:t>
          </a:r>
          <a:r>
            <a:rPr lang="el-GR" sz="1700" kern="1200" dirty="0" err="1"/>
            <a:t>significantly</a:t>
          </a:r>
          <a:r>
            <a:rPr lang="el-GR" sz="1700" kern="1200" dirty="0"/>
            <a:t> </a:t>
          </a:r>
          <a:r>
            <a:rPr lang="el-GR" sz="1700" kern="1200" dirty="0" err="1"/>
            <a:t>affected</a:t>
          </a:r>
          <a:r>
            <a:rPr lang="el-GR" sz="1700" kern="1200" dirty="0"/>
            <a:t> the </a:t>
          </a:r>
          <a:r>
            <a:rPr lang="el-GR" sz="1700" kern="1200" dirty="0" err="1"/>
            <a:t>development</a:t>
          </a:r>
          <a:r>
            <a:rPr lang="el-GR" sz="1700" kern="1200" dirty="0"/>
            <a:t> of </a:t>
          </a:r>
          <a:r>
            <a:rPr lang="el-GR" sz="1700" kern="1200" dirty="0" err="1"/>
            <a:t>education</a:t>
          </a:r>
          <a:r>
            <a:rPr lang="el-GR" sz="1700" kern="1200" dirty="0"/>
            <a:t>, </a:t>
          </a:r>
          <a:r>
            <a:rPr lang="el-GR" sz="1700" kern="1200" dirty="0" err="1"/>
            <a:t>as</a:t>
          </a:r>
          <a:r>
            <a:rPr lang="el-GR" sz="1700" kern="1200" dirty="0"/>
            <a:t> </a:t>
          </a:r>
          <a:r>
            <a:rPr lang="el-GR" sz="1700" kern="1200" dirty="0" err="1"/>
            <a:t>educational</a:t>
          </a:r>
          <a:r>
            <a:rPr lang="el-GR" sz="1700" kern="1200" dirty="0"/>
            <a:t> </a:t>
          </a:r>
          <a:r>
            <a:rPr lang="el-GR" sz="1700" kern="1200" dirty="0" err="1"/>
            <a:t>units</a:t>
          </a:r>
          <a:r>
            <a:rPr lang="el-GR" sz="1700" kern="1200" dirty="0"/>
            <a:t> </a:t>
          </a:r>
          <a:r>
            <a:rPr lang="el-GR" sz="1700" kern="1200" dirty="0" err="1"/>
            <a:t>had</a:t>
          </a:r>
          <a:r>
            <a:rPr lang="el-GR" sz="1700" kern="1200" dirty="0"/>
            <a:t> </a:t>
          </a:r>
          <a:r>
            <a:rPr lang="el-GR" sz="1700" kern="1200" dirty="0" err="1"/>
            <a:t>to</a:t>
          </a:r>
          <a:r>
            <a:rPr lang="el-GR" sz="1700" kern="1200" dirty="0"/>
            <a:t> </a:t>
          </a:r>
          <a:r>
            <a:rPr lang="el-GR" sz="1700" kern="1200" dirty="0" err="1"/>
            <a:t>be</a:t>
          </a:r>
          <a:r>
            <a:rPr lang="el-GR" sz="1700" kern="1200" dirty="0"/>
            <a:t> </a:t>
          </a:r>
          <a:r>
            <a:rPr lang="el-GR" sz="1700" kern="1200" dirty="0" err="1"/>
            <a:t>closed</a:t>
          </a:r>
          <a:r>
            <a:rPr lang="el-GR" sz="1700" kern="1200" dirty="0"/>
            <a:t> and </a:t>
          </a:r>
          <a:r>
            <a:rPr lang="el-GR" sz="1700" kern="1200" dirty="0" err="1"/>
            <a:t>learning</a:t>
          </a:r>
          <a:r>
            <a:rPr lang="el-GR" sz="1700" kern="1200" dirty="0"/>
            <a:t> </a:t>
          </a:r>
          <a:r>
            <a:rPr lang="el-GR" sz="1700" kern="1200" dirty="0" err="1"/>
            <a:t>continued</a:t>
          </a:r>
          <a:r>
            <a:rPr lang="el-GR" sz="1700" kern="1200" dirty="0"/>
            <a:t> </a:t>
          </a:r>
          <a:r>
            <a:rPr lang="el-GR" sz="1700" kern="1200" dirty="0" err="1"/>
            <a:t>through</a:t>
          </a:r>
          <a:r>
            <a:rPr lang="el-GR" sz="1700" kern="1200" dirty="0"/>
            <a:t> </a:t>
          </a:r>
          <a:r>
            <a:rPr lang="el-GR" sz="1700" kern="1200" dirty="0" err="1"/>
            <a:t>distance</a:t>
          </a:r>
          <a:r>
            <a:rPr lang="el-GR" sz="1700" kern="1200" dirty="0"/>
            <a:t> </a:t>
          </a:r>
          <a:r>
            <a:rPr lang="el-GR" sz="1700" kern="1200" dirty="0" err="1"/>
            <a:t>learning</a:t>
          </a:r>
          <a:r>
            <a:rPr lang="el-GR" sz="1700" kern="1200" dirty="0"/>
            <a:t>. Research </a:t>
          </a:r>
          <a:r>
            <a:rPr lang="el-GR" sz="1700" kern="1200" dirty="0" err="1"/>
            <a:t>showed</a:t>
          </a:r>
          <a:r>
            <a:rPr lang="el-GR" sz="1700" kern="1200" dirty="0"/>
            <a:t> </a:t>
          </a:r>
          <a:r>
            <a:rPr lang="el-GR" sz="1700" kern="1200" dirty="0" err="1"/>
            <a:t>that</a:t>
          </a:r>
          <a:r>
            <a:rPr lang="el-GR" sz="1700" kern="1200" dirty="0"/>
            <a:t> </a:t>
          </a:r>
          <a:r>
            <a:rPr lang="el-GR" sz="1700" kern="1200" dirty="0" err="1"/>
            <a:t>most</a:t>
          </a:r>
          <a:r>
            <a:rPr lang="el-GR" sz="1700" kern="1200" dirty="0"/>
            <a:t> </a:t>
          </a:r>
          <a:r>
            <a:rPr lang="el-GR" sz="1700" kern="1200" dirty="0" err="1"/>
            <a:t>teachers</a:t>
          </a:r>
          <a:r>
            <a:rPr lang="el-GR" sz="1700" kern="1200" dirty="0"/>
            <a:t> </a:t>
          </a:r>
          <a:r>
            <a:rPr lang="el-GR" sz="1700" kern="1200" dirty="0" err="1"/>
            <a:t>were</a:t>
          </a:r>
          <a:r>
            <a:rPr lang="el-GR" sz="1700" kern="1200" dirty="0"/>
            <a:t> </a:t>
          </a:r>
          <a:r>
            <a:rPr lang="el-GR" sz="1700" kern="1200" dirty="0" err="1"/>
            <a:t>not</a:t>
          </a:r>
          <a:r>
            <a:rPr lang="el-GR" sz="1700" kern="1200" dirty="0"/>
            <a:t> </a:t>
          </a:r>
          <a:r>
            <a:rPr lang="el-GR" sz="1700" kern="1200" dirty="0" err="1"/>
            <a:t>prepared</a:t>
          </a:r>
          <a:r>
            <a:rPr lang="el-GR" sz="1700" kern="1200" dirty="0"/>
            <a:t> for the </a:t>
          </a:r>
          <a:r>
            <a:rPr lang="el-GR" sz="1700" kern="1200" dirty="0" err="1"/>
            <a:t>abrupt</a:t>
          </a:r>
          <a:r>
            <a:rPr lang="el-GR" sz="1700" kern="1200" dirty="0"/>
            <a:t> </a:t>
          </a:r>
          <a:r>
            <a:rPr lang="el-GR" sz="1700" kern="1200" dirty="0" err="1"/>
            <a:t>transition</a:t>
          </a:r>
          <a:r>
            <a:rPr lang="el-GR" sz="1700" kern="1200" dirty="0"/>
            <a:t> </a:t>
          </a:r>
          <a:r>
            <a:rPr lang="el-GR" sz="1700" kern="1200" dirty="0" err="1"/>
            <a:t>to</a:t>
          </a:r>
          <a:r>
            <a:rPr lang="el-GR" sz="1700" kern="1200" dirty="0"/>
            <a:t> </a:t>
          </a:r>
          <a:r>
            <a:rPr lang="el-GR" sz="1700" kern="1200" dirty="0" err="1"/>
            <a:t>distance</a:t>
          </a:r>
          <a:r>
            <a:rPr lang="el-GR" sz="1700" kern="1200" dirty="0"/>
            <a:t> </a:t>
          </a:r>
          <a:r>
            <a:rPr lang="el-GR" sz="1700" kern="1200" dirty="0" err="1"/>
            <a:t>learning</a:t>
          </a:r>
          <a:r>
            <a:rPr lang="el-GR" sz="1700" kern="1200" dirty="0"/>
            <a:t>. The </a:t>
          </a:r>
          <a:r>
            <a:rPr lang="el-GR" sz="1700" kern="1200" dirty="0" err="1"/>
            <a:t>preparedness</a:t>
          </a:r>
          <a:r>
            <a:rPr lang="el-GR" sz="1700" kern="1200" dirty="0"/>
            <a:t> of the </a:t>
          </a:r>
          <a:r>
            <a:rPr lang="el-GR" sz="1700" kern="1200" dirty="0" err="1"/>
            <a:t>relevant</a:t>
          </a:r>
          <a:r>
            <a:rPr lang="el-GR" sz="1700" kern="1200" dirty="0"/>
            <a:t> </a:t>
          </a:r>
          <a:r>
            <a:rPr lang="el-GR" sz="1700" kern="1200" dirty="0" err="1"/>
            <a:t>policy-making</a:t>
          </a:r>
          <a:r>
            <a:rPr lang="el-GR" sz="1700" kern="1200" dirty="0"/>
            <a:t> </a:t>
          </a:r>
          <a:r>
            <a:rPr lang="el-GR" sz="1700" kern="1200" dirty="0" err="1"/>
            <a:t>bodies</a:t>
          </a:r>
          <a:r>
            <a:rPr lang="el-GR" sz="1700" kern="1200" dirty="0"/>
            <a:t> and </a:t>
          </a:r>
          <a:r>
            <a:rPr lang="el-GR" sz="1700" kern="1200" dirty="0" err="1"/>
            <a:t>their</a:t>
          </a:r>
          <a:r>
            <a:rPr lang="el-GR" sz="1700" kern="1200" dirty="0"/>
            <a:t> </a:t>
          </a:r>
          <a:r>
            <a:rPr lang="el-GR" sz="1700" kern="1200" dirty="0" err="1"/>
            <a:t>support</a:t>
          </a:r>
          <a:r>
            <a:rPr lang="el-GR" sz="1700" kern="1200" dirty="0"/>
            <a:t> for </a:t>
          </a:r>
          <a:r>
            <a:rPr lang="el-GR" sz="1700" kern="1200" dirty="0" err="1"/>
            <a:t>teachers</a:t>
          </a:r>
          <a:r>
            <a:rPr lang="el-GR" sz="1700" kern="1200" dirty="0"/>
            <a:t> </a:t>
          </a:r>
          <a:r>
            <a:rPr lang="el-GR" sz="1700" kern="1200" dirty="0" err="1"/>
            <a:t>was</a:t>
          </a:r>
          <a:r>
            <a:rPr lang="el-GR" sz="1700" kern="1200" dirty="0"/>
            <a:t> </a:t>
          </a:r>
          <a:r>
            <a:rPr lang="el-GR" sz="1700" kern="1200" dirty="0" err="1"/>
            <a:t>lacking</a:t>
          </a:r>
          <a:r>
            <a:rPr lang="el-GR" sz="1700" kern="1200" dirty="0"/>
            <a:t>. </a:t>
          </a:r>
          <a:r>
            <a:rPr lang="el-GR" sz="1700" kern="1200" dirty="0" err="1"/>
            <a:t>Most</a:t>
          </a:r>
          <a:r>
            <a:rPr lang="el-GR" sz="1700" kern="1200" dirty="0"/>
            <a:t> </a:t>
          </a:r>
          <a:r>
            <a:rPr lang="el-GR" sz="1700" kern="1200" dirty="0" err="1"/>
            <a:t>teachers</a:t>
          </a:r>
          <a:r>
            <a:rPr lang="el-GR" sz="1700" kern="1200" dirty="0"/>
            <a:t> </a:t>
          </a:r>
          <a:r>
            <a:rPr lang="el-GR" sz="1700" kern="1200" dirty="0" err="1"/>
            <a:t>express</a:t>
          </a:r>
          <a:r>
            <a:rPr lang="el-GR" sz="1700" kern="1200" dirty="0"/>
            <a:t> a </a:t>
          </a:r>
          <a:r>
            <a:rPr lang="el-GR" sz="1700" kern="1200" dirty="0" err="1"/>
            <a:t>desire</a:t>
          </a:r>
          <a:r>
            <a:rPr lang="el-GR" sz="1700" kern="1200" dirty="0"/>
            <a:t> </a:t>
          </a:r>
          <a:r>
            <a:rPr lang="el-GR" sz="1700" kern="1200" dirty="0" err="1"/>
            <a:t>to</a:t>
          </a:r>
          <a:r>
            <a:rPr lang="el-GR" sz="1700" kern="1200" dirty="0"/>
            <a:t> </a:t>
          </a:r>
          <a:r>
            <a:rPr lang="el-GR" sz="1700" kern="1200" dirty="0" err="1"/>
            <a:t>be</a:t>
          </a:r>
          <a:r>
            <a:rPr lang="el-GR" sz="1700" kern="1200" dirty="0"/>
            <a:t> </a:t>
          </a:r>
          <a:r>
            <a:rPr lang="el-GR" sz="1700" kern="1200" dirty="0" err="1"/>
            <a:t>trained</a:t>
          </a:r>
          <a:r>
            <a:rPr lang="el-GR" sz="1700" kern="1200" dirty="0"/>
            <a:t> in </a:t>
          </a:r>
          <a:r>
            <a:rPr lang="el-GR" sz="1700" kern="1200" dirty="0" err="1"/>
            <a:t>new</a:t>
          </a:r>
          <a:r>
            <a:rPr lang="el-GR" sz="1700" kern="1200" dirty="0"/>
            <a:t> </a:t>
          </a:r>
          <a:r>
            <a:rPr lang="el-GR" sz="1700" kern="1200" dirty="0" err="1"/>
            <a:t>technologies</a:t>
          </a:r>
          <a:r>
            <a:rPr lang="el-GR" sz="1700" kern="1200" dirty="0"/>
            <a:t> </a:t>
          </a:r>
          <a:r>
            <a:rPr lang="el-GR" sz="1700" kern="1200" dirty="0" err="1"/>
            <a:t>to</a:t>
          </a:r>
          <a:r>
            <a:rPr lang="el-GR" sz="1700" kern="1200" dirty="0"/>
            <a:t> </a:t>
          </a:r>
          <a:r>
            <a:rPr lang="el-GR" sz="1700" kern="1200" dirty="0" err="1"/>
            <a:t>better</a:t>
          </a:r>
          <a:r>
            <a:rPr lang="el-GR" sz="1700" kern="1200" dirty="0"/>
            <a:t> </a:t>
          </a:r>
          <a:r>
            <a:rPr lang="el-GR" sz="1700" kern="1200" dirty="0" err="1"/>
            <a:t>implement</a:t>
          </a:r>
          <a:r>
            <a:rPr lang="el-GR" sz="1700" kern="1200" dirty="0"/>
            <a:t> </a:t>
          </a:r>
          <a:r>
            <a:rPr lang="el-GR" sz="1700" kern="1200" dirty="0" err="1"/>
            <a:t>distance</a:t>
          </a:r>
          <a:r>
            <a:rPr lang="el-GR" sz="1700" kern="1200" dirty="0"/>
            <a:t> </a:t>
          </a:r>
          <a:r>
            <a:rPr lang="el-GR" sz="1700" kern="1200" dirty="0" err="1"/>
            <a:t>learning</a:t>
          </a:r>
          <a:r>
            <a:rPr lang="el-GR" sz="1700" kern="1200" dirty="0"/>
            <a:t>. </a:t>
          </a:r>
          <a:r>
            <a:rPr lang="el-GR" sz="1700" kern="1200" dirty="0" err="1"/>
            <a:t>Despite</a:t>
          </a:r>
          <a:r>
            <a:rPr lang="el-GR" sz="1700" kern="1200" dirty="0"/>
            <a:t> the </a:t>
          </a:r>
          <a:r>
            <a:rPr lang="el-GR" sz="1700" kern="1200" dirty="0" err="1"/>
            <a:t>adversities</a:t>
          </a:r>
          <a:r>
            <a:rPr lang="el-GR" sz="1700" kern="1200" dirty="0"/>
            <a:t>, </a:t>
          </a:r>
          <a:r>
            <a:rPr lang="el-GR" sz="1700" kern="1200" dirty="0" err="1"/>
            <a:t>distance</a:t>
          </a:r>
          <a:r>
            <a:rPr lang="el-GR" sz="1700" kern="1200" dirty="0"/>
            <a:t> </a:t>
          </a:r>
          <a:r>
            <a:rPr lang="el-GR" sz="1700" kern="1200" dirty="0" err="1"/>
            <a:t>learning</a:t>
          </a:r>
          <a:r>
            <a:rPr lang="el-GR" sz="1700" kern="1200" dirty="0"/>
            <a:t> </a:t>
          </a:r>
          <a:r>
            <a:rPr lang="en-US" sz="1700" kern="1200" dirty="0"/>
            <a:t>was implemented </a:t>
          </a:r>
          <a:r>
            <a:rPr lang="el-GR" sz="1700" kern="1200" dirty="0"/>
            <a:t>and </a:t>
          </a:r>
          <a:r>
            <a:rPr lang="el-GR" sz="1700" kern="1200" dirty="0" err="1"/>
            <a:t>several</a:t>
          </a:r>
          <a:r>
            <a:rPr lang="el-GR" sz="1700" kern="1200" dirty="0"/>
            <a:t> </a:t>
          </a:r>
          <a:r>
            <a:rPr lang="el-GR" sz="1700" kern="1200" dirty="0" err="1"/>
            <a:t>educators</a:t>
          </a:r>
          <a:r>
            <a:rPr lang="el-GR" sz="1700" kern="1200" dirty="0"/>
            <a:t> </a:t>
          </a:r>
          <a:r>
            <a:rPr lang="el-GR" sz="1700" kern="1200" dirty="0" err="1"/>
            <a:t>support</a:t>
          </a:r>
          <a:r>
            <a:rPr lang="el-GR" sz="1700" kern="1200" dirty="0"/>
            <a:t> the </a:t>
          </a:r>
          <a:r>
            <a:rPr lang="el-GR" sz="1700" kern="1200" dirty="0" err="1"/>
            <a:t>future</a:t>
          </a:r>
          <a:r>
            <a:rPr lang="el-GR" sz="1700" kern="1200" dirty="0"/>
            <a:t> </a:t>
          </a:r>
          <a:r>
            <a:rPr lang="el-GR" sz="1700" kern="1200" dirty="0" err="1"/>
            <a:t>coexistence</a:t>
          </a:r>
          <a:r>
            <a:rPr lang="el-GR" sz="1700" kern="1200" dirty="0"/>
            <a:t> of </a:t>
          </a:r>
          <a:r>
            <a:rPr lang="el-GR" sz="1700" kern="1200" dirty="0" err="1"/>
            <a:t>digital</a:t>
          </a:r>
          <a:r>
            <a:rPr lang="el-GR" sz="1700" kern="1200" dirty="0"/>
            <a:t> and in-</a:t>
          </a:r>
          <a:r>
            <a:rPr lang="el-GR" sz="1700" kern="1200" dirty="0" err="1"/>
            <a:t>person</a:t>
          </a:r>
          <a:r>
            <a:rPr lang="el-GR" sz="1700" kern="1200" dirty="0"/>
            <a:t> </a:t>
          </a:r>
          <a:r>
            <a:rPr lang="el-GR" sz="1700" kern="1200" dirty="0" err="1"/>
            <a:t>education</a:t>
          </a:r>
          <a:r>
            <a:rPr lang="el-GR" sz="1700" kern="1200" dirty="0"/>
            <a:t>, </a:t>
          </a:r>
          <a:r>
            <a:rPr lang="el-GR" sz="1700" kern="1200" dirty="0" err="1"/>
            <a:t>as</a:t>
          </a:r>
          <a:r>
            <a:rPr lang="el-GR" sz="1700" kern="1200" dirty="0"/>
            <a:t> </a:t>
          </a:r>
          <a:r>
            <a:rPr lang="el-GR" sz="1700" kern="1200" dirty="0" err="1"/>
            <a:t>this</a:t>
          </a:r>
          <a:r>
            <a:rPr lang="el-GR" sz="1700" kern="1200" dirty="0"/>
            <a:t> </a:t>
          </a:r>
          <a:r>
            <a:rPr lang="el-GR" sz="1700" kern="1200" dirty="0" err="1"/>
            <a:t>blended</a:t>
          </a:r>
          <a:r>
            <a:rPr lang="el-GR" sz="1700" kern="1200" dirty="0"/>
            <a:t> </a:t>
          </a:r>
          <a:r>
            <a:rPr lang="el-GR" sz="1700" kern="1200" dirty="0" err="1"/>
            <a:t>learning</a:t>
          </a:r>
          <a:r>
            <a:rPr lang="el-GR" sz="1700" kern="1200" dirty="0"/>
            <a:t> </a:t>
          </a:r>
          <a:r>
            <a:rPr lang="el-GR" sz="1700" kern="1200" dirty="0" err="1"/>
            <a:t>model</a:t>
          </a:r>
          <a:r>
            <a:rPr lang="el-GR" sz="1700" kern="1200" dirty="0"/>
            <a:t> </a:t>
          </a:r>
          <a:r>
            <a:rPr lang="el-GR" sz="1700" kern="1200" dirty="0" err="1"/>
            <a:t>completes</a:t>
          </a:r>
          <a:r>
            <a:rPr lang="el-GR" sz="1700" kern="1200" dirty="0"/>
            <a:t> the </a:t>
          </a:r>
          <a:r>
            <a:rPr lang="el-GR" sz="1700" kern="1200" dirty="0" err="1"/>
            <a:t>educational</a:t>
          </a:r>
          <a:r>
            <a:rPr lang="el-GR" sz="1700" kern="1200" dirty="0"/>
            <a:t> </a:t>
          </a:r>
          <a:r>
            <a:rPr lang="el-GR" sz="1700" kern="1200" dirty="0" err="1"/>
            <a:t>process</a:t>
          </a:r>
          <a:r>
            <a:rPr lang="en-US" sz="1700" kern="1200" dirty="0"/>
            <a:t>.</a:t>
          </a:r>
        </a:p>
      </dsp:txBody>
      <dsp:txXfrm>
        <a:off x="5899019" y="221730"/>
        <a:ext cx="3884201" cy="52509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EE38D8-A4BD-46F9-AEB7-3DC0AF7D426D}">
      <dsp:nvSpPr>
        <dsp:cNvPr id="0" name=""/>
        <dsp:cNvSpPr/>
      </dsp:nvSpPr>
      <dsp:spPr>
        <a:xfrm>
          <a:off x="0" y="77299"/>
          <a:ext cx="7636910" cy="2021204"/>
        </a:xfrm>
        <a:prstGeom prst="roundRect">
          <a:avLst/>
        </a:prstGeom>
        <a:gradFill rotWithShape="0">
          <a:gsLst>
            <a:gs pos="0">
              <a:schemeClr val="accent5">
                <a:hueOff val="0"/>
                <a:satOff val="0"/>
                <a:lumOff val="0"/>
                <a:alphaOff val="0"/>
                <a:tint val="94000"/>
                <a:satMod val="105000"/>
                <a:lumMod val="102000"/>
              </a:schemeClr>
            </a:gs>
            <a:gs pos="100000">
              <a:schemeClr val="accent5">
                <a:hueOff val="0"/>
                <a:satOff val="0"/>
                <a:lumOff val="0"/>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t>Importance and characteristics of Distance Education</a:t>
          </a:r>
          <a:endParaRPr lang="en-US" sz="2400" kern="1200" dirty="0"/>
        </a:p>
      </dsp:txBody>
      <dsp:txXfrm>
        <a:off x="98667" y="175966"/>
        <a:ext cx="7439576" cy="1823870"/>
      </dsp:txXfrm>
    </dsp:sp>
    <dsp:sp modelId="{A8D56EDA-7D2B-4A60-AAE1-4F3EC0AA2C24}">
      <dsp:nvSpPr>
        <dsp:cNvPr id="0" name=""/>
        <dsp:cNvSpPr/>
      </dsp:nvSpPr>
      <dsp:spPr>
        <a:xfrm>
          <a:off x="0" y="2147464"/>
          <a:ext cx="7636910" cy="2021204"/>
        </a:xfrm>
        <a:prstGeom prst="roundRect">
          <a:avLst/>
        </a:prstGeom>
        <a:gradFill rotWithShape="0">
          <a:gsLst>
            <a:gs pos="0">
              <a:schemeClr val="accent5">
                <a:hueOff val="-1654278"/>
                <a:satOff val="-8885"/>
                <a:lumOff val="3039"/>
                <a:alphaOff val="0"/>
                <a:tint val="94000"/>
                <a:satMod val="105000"/>
                <a:lumMod val="102000"/>
              </a:schemeClr>
            </a:gs>
            <a:gs pos="100000">
              <a:schemeClr val="accent5">
                <a:hueOff val="-1654278"/>
                <a:satOff val="-8885"/>
                <a:lumOff val="3039"/>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Distance education is education in which there is a geographical distance between the teacher and the learner. This type of teaching is considered as "a systematic and planned activity of presenting the material being taught, the preparation that is made and the improvement of the learning method, which is carried out by bridging the distance between instructor and student, using appropriate technological means" (Keegan, 1996).</a:t>
          </a:r>
          <a:endParaRPr lang="en-US" sz="1700" kern="1200"/>
        </a:p>
      </dsp:txBody>
      <dsp:txXfrm>
        <a:off x="98667" y="2246131"/>
        <a:ext cx="7439576" cy="1823870"/>
      </dsp:txXfrm>
    </dsp:sp>
    <dsp:sp modelId="{D1BD9E7B-7508-44D1-AEDA-1535E717D5FB}">
      <dsp:nvSpPr>
        <dsp:cNvPr id="0" name=""/>
        <dsp:cNvSpPr/>
      </dsp:nvSpPr>
      <dsp:spPr>
        <a:xfrm>
          <a:off x="0" y="4217629"/>
          <a:ext cx="7636910" cy="2021204"/>
        </a:xfrm>
        <a:prstGeom prst="roundRect">
          <a:avLst/>
        </a:prstGeom>
        <a:gradFill rotWithShape="0">
          <a:gsLst>
            <a:gs pos="0">
              <a:schemeClr val="accent5">
                <a:hueOff val="-3308557"/>
                <a:satOff val="-17770"/>
                <a:lumOff val="6078"/>
                <a:alphaOff val="0"/>
                <a:tint val="94000"/>
                <a:satMod val="105000"/>
                <a:lumMod val="102000"/>
              </a:schemeClr>
            </a:gs>
            <a:gs pos="100000">
              <a:schemeClr val="accent5">
                <a:hueOff val="-3308557"/>
                <a:satOff val="-17770"/>
                <a:lumOff val="6078"/>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Key characteristics of this educational method are the flexibility of time that distinguishes it and the fact that it adapts directly to the needs of the learners. This helps in diagnosing the characteristics and meeting the educational and psycho-emotional needs of the learners. The main advantage of distance education is that it promotes quality teaching design and develops multi-modal educational material. In this way, learning can respond to the capabilities, interests, and abilities of students and knowledge can be transformed into a creative process (Papadimitriou &amp; Lionarakis, 2010).</a:t>
          </a:r>
          <a:r>
            <a:rPr lang="en-US" sz="1700" kern="1200"/>
            <a:t> </a:t>
          </a:r>
        </a:p>
      </dsp:txBody>
      <dsp:txXfrm>
        <a:off x="98667" y="4316296"/>
        <a:ext cx="7439576" cy="182387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36CB8F-D0B0-4026-A3DF-EBCC3EBF76B5}">
      <dsp:nvSpPr>
        <dsp:cNvPr id="0" name=""/>
        <dsp:cNvSpPr/>
      </dsp:nvSpPr>
      <dsp:spPr>
        <a:xfrm>
          <a:off x="1100673" y="633"/>
          <a:ext cx="2911822" cy="3055910"/>
        </a:xfrm>
        <a:prstGeom prst="roundRect">
          <a:avLst>
            <a:gd name="adj" fmla="val 10000"/>
          </a:avLst>
        </a:prstGeom>
        <a:gradFill rotWithShape="0">
          <a:gsLst>
            <a:gs pos="0">
              <a:schemeClr val="accent2">
                <a:hueOff val="0"/>
                <a:satOff val="0"/>
                <a:lumOff val="0"/>
                <a:alphaOff val="0"/>
                <a:tint val="94000"/>
                <a:satMod val="105000"/>
                <a:lumMod val="102000"/>
              </a:schemeClr>
            </a:gs>
            <a:gs pos="100000">
              <a:schemeClr val="accent2">
                <a:hueOff val="0"/>
                <a:satOff val="0"/>
                <a:lumOff val="0"/>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t>The teacher's contribution to Distance Education </a:t>
          </a:r>
          <a:endParaRPr lang="en-US" sz="2000" kern="1200" dirty="0"/>
        </a:p>
      </dsp:txBody>
      <dsp:txXfrm>
        <a:off x="1185957" y="85917"/>
        <a:ext cx="2741254" cy="2885342"/>
      </dsp:txXfrm>
    </dsp:sp>
    <dsp:sp modelId="{3E379186-2CA2-4600-B7FB-2968692B09E6}">
      <dsp:nvSpPr>
        <dsp:cNvPr id="0" name=""/>
        <dsp:cNvSpPr/>
      </dsp:nvSpPr>
      <dsp:spPr>
        <a:xfrm>
          <a:off x="4268736" y="1167522"/>
          <a:ext cx="617306" cy="722131"/>
        </a:xfrm>
        <a:prstGeom prst="rightArrow">
          <a:avLst>
            <a:gd name="adj1" fmla="val 60000"/>
            <a:gd name="adj2" fmla="val 50000"/>
          </a:avLst>
        </a:prstGeom>
        <a:gradFill rotWithShape="0">
          <a:gsLst>
            <a:gs pos="0">
              <a:schemeClr val="accent2">
                <a:hueOff val="0"/>
                <a:satOff val="0"/>
                <a:lumOff val="0"/>
                <a:alphaOff val="0"/>
                <a:tint val="94000"/>
                <a:satMod val="105000"/>
                <a:lumMod val="102000"/>
              </a:schemeClr>
            </a:gs>
            <a:gs pos="100000">
              <a:schemeClr val="accent2">
                <a:hueOff val="0"/>
                <a:satOff val="0"/>
                <a:lumOff val="0"/>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a:off x="4268736" y="1311948"/>
        <a:ext cx="432114" cy="433279"/>
      </dsp:txXfrm>
    </dsp:sp>
    <dsp:sp modelId="{01E51EDC-2FB7-4ED3-B382-27C9309B5114}">
      <dsp:nvSpPr>
        <dsp:cNvPr id="0" name=""/>
        <dsp:cNvSpPr/>
      </dsp:nvSpPr>
      <dsp:spPr>
        <a:xfrm>
          <a:off x="5177224" y="144113"/>
          <a:ext cx="3628101" cy="2768950"/>
        </a:xfrm>
        <a:prstGeom prst="roundRect">
          <a:avLst>
            <a:gd name="adj" fmla="val 10000"/>
          </a:avLst>
        </a:prstGeom>
        <a:gradFill rotWithShape="0">
          <a:gsLst>
            <a:gs pos="0">
              <a:schemeClr val="accent3">
                <a:hueOff val="0"/>
                <a:satOff val="0"/>
                <a:lumOff val="0"/>
                <a:alphaOff val="0"/>
                <a:tint val="94000"/>
                <a:satMod val="105000"/>
                <a:lumMod val="102000"/>
              </a:schemeClr>
            </a:gs>
            <a:gs pos="100000">
              <a:schemeClr val="accent3">
                <a:hueOff val="0"/>
                <a:satOff val="0"/>
                <a:lumOff val="0"/>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kern="1200" dirty="0"/>
            <a:t>In </a:t>
          </a:r>
          <a:r>
            <a:rPr lang="el-GR" sz="1400" kern="1200" dirty="0" err="1"/>
            <a:t>distance</a:t>
          </a:r>
          <a:r>
            <a:rPr lang="el-GR" sz="1400" kern="1200" dirty="0"/>
            <a:t> </a:t>
          </a:r>
          <a:r>
            <a:rPr lang="el-GR" sz="1400" kern="1200" dirty="0" err="1"/>
            <a:t>education</a:t>
          </a:r>
          <a:r>
            <a:rPr lang="el-GR" sz="1400" kern="1200" dirty="0"/>
            <a:t>, the </a:t>
          </a:r>
          <a:r>
            <a:rPr lang="el-GR" sz="1400" kern="1200" dirty="0" err="1"/>
            <a:t>instructor</a:t>
          </a:r>
          <a:r>
            <a:rPr lang="el-GR" sz="1400" kern="1200" dirty="0"/>
            <a:t> </a:t>
          </a:r>
          <a:r>
            <a:rPr lang="el-GR" sz="1400" kern="1200" dirty="0" err="1"/>
            <a:t>organizes</a:t>
          </a:r>
          <a:r>
            <a:rPr lang="el-GR" sz="1400" kern="1200" dirty="0"/>
            <a:t> the </a:t>
          </a:r>
          <a:r>
            <a:rPr lang="el-GR" sz="1400" kern="1200" dirty="0" err="1"/>
            <a:t>material</a:t>
          </a:r>
          <a:r>
            <a:rPr lang="el-GR" sz="1400" kern="1200" dirty="0"/>
            <a:t> and </a:t>
          </a:r>
          <a:r>
            <a:rPr lang="el-GR" sz="1400" kern="1200" dirty="0" err="1"/>
            <a:t>plans</a:t>
          </a:r>
          <a:r>
            <a:rPr lang="el-GR" sz="1400" kern="1200" dirty="0"/>
            <a:t> the </a:t>
          </a:r>
          <a:r>
            <a:rPr lang="el-GR" sz="1400" kern="1200" dirty="0" err="1"/>
            <a:t>teaching</a:t>
          </a:r>
          <a:r>
            <a:rPr lang="el-GR" sz="1400" kern="1200" dirty="0"/>
            <a:t> </a:t>
          </a:r>
          <a:r>
            <a:rPr lang="el-GR" sz="1400" kern="1200" dirty="0" err="1"/>
            <a:t>processes</a:t>
          </a:r>
          <a:r>
            <a:rPr lang="el-GR" sz="1400" kern="1200" dirty="0"/>
            <a:t> and </a:t>
          </a:r>
          <a:r>
            <a:rPr lang="el-GR" sz="1400" kern="1200" dirty="0" err="1"/>
            <a:t>evaluation</a:t>
          </a:r>
          <a:r>
            <a:rPr lang="el-GR" sz="1400" kern="1200" dirty="0"/>
            <a:t>. </a:t>
          </a:r>
          <a:r>
            <a:rPr lang="el-GR" sz="1400" kern="1200" dirty="0" err="1"/>
            <a:t>It</a:t>
          </a:r>
          <a:r>
            <a:rPr lang="el-GR" sz="1400" kern="1200" dirty="0"/>
            <a:t> </a:t>
          </a:r>
          <a:r>
            <a:rPr lang="el-GR" sz="1400" kern="1200" dirty="0" err="1"/>
            <a:t>also</a:t>
          </a:r>
          <a:r>
            <a:rPr lang="el-GR" sz="1400" kern="1200" dirty="0"/>
            <a:t> </a:t>
          </a:r>
          <a:r>
            <a:rPr lang="el-GR" sz="1400" kern="1200" dirty="0" err="1"/>
            <a:t>uses</a:t>
          </a:r>
          <a:r>
            <a:rPr lang="el-GR" sz="1400" kern="1200" dirty="0"/>
            <a:t> </a:t>
          </a:r>
          <a:r>
            <a:rPr lang="el-GR" sz="1400" kern="1200" dirty="0" err="1"/>
            <a:t>synchronous</a:t>
          </a:r>
          <a:r>
            <a:rPr lang="el-GR" sz="1400" kern="1200" dirty="0"/>
            <a:t> and </a:t>
          </a:r>
          <a:r>
            <a:rPr lang="el-GR" sz="1400" kern="1200" dirty="0" err="1"/>
            <a:t>asynchronous</a:t>
          </a:r>
          <a:r>
            <a:rPr lang="el-GR" sz="1400" kern="1200" dirty="0"/>
            <a:t> </a:t>
          </a:r>
          <a:r>
            <a:rPr lang="el-GR" sz="1400" kern="1200" dirty="0" err="1"/>
            <a:t>activities</a:t>
          </a:r>
          <a:r>
            <a:rPr lang="el-GR" sz="1400" kern="1200" dirty="0"/>
            <a:t>, </a:t>
          </a:r>
          <a:r>
            <a:rPr lang="el-GR" sz="1400" kern="1200" dirty="0" err="1"/>
            <a:t>giving</a:t>
          </a:r>
          <a:r>
            <a:rPr lang="el-GR" sz="1400" kern="1200" dirty="0"/>
            <a:t> </a:t>
          </a:r>
          <a:r>
            <a:rPr lang="el-GR" sz="1400" kern="1200" dirty="0" err="1"/>
            <a:t>impetus</a:t>
          </a:r>
          <a:r>
            <a:rPr lang="el-GR" sz="1400" kern="1200" dirty="0"/>
            <a:t> </a:t>
          </a:r>
          <a:r>
            <a:rPr lang="el-GR" sz="1400" kern="1200" dirty="0" err="1"/>
            <a:t>to</a:t>
          </a:r>
          <a:r>
            <a:rPr lang="el-GR" sz="1400" kern="1200" dirty="0"/>
            <a:t> the </a:t>
          </a:r>
          <a:r>
            <a:rPr lang="el-GR" sz="1400" kern="1200" dirty="0" err="1"/>
            <a:t>learner's</a:t>
          </a:r>
          <a:r>
            <a:rPr lang="el-GR" sz="1400" kern="1200" dirty="0"/>
            <a:t> </a:t>
          </a:r>
          <a:r>
            <a:rPr lang="el-GR" sz="1400" kern="1200" dirty="0" err="1"/>
            <a:t>self-education</a:t>
          </a:r>
          <a:r>
            <a:rPr lang="el-GR" sz="1400" kern="1200" dirty="0"/>
            <a:t>. The </a:t>
          </a:r>
          <a:r>
            <a:rPr lang="el-GR" sz="1400" kern="1200" dirty="0" err="1"/>
            <a:t>instructor</a:t>
          </a:r>
          <a:r>
            <a:rPr lang="el-GR" sz="1400" kern="1200" dirty="0"/>
            <a:t>, </a:t>
          </a:r>
          <a:r>
            <a:rPr lang="el-GR" sz="1400" kern="1200" dirty="0" err="1"/>
            <a:t>despite</a:t>
          </a:r>
          <a:r>
            <a:rPr lang="el-GR" sz="1400" kern="1200" dirty="0"/>
            <a:t> the </a:t>
          </a:r>
          <a:r>
            <a:rPr lang="el-GR" sz="1400" kern="1200" dirty="0" err="1"/>
            <a:t>existence</a:t>
          </a:r>
          <a:r>
            <a:rPr lang="el-GR" sz="1400" kern="1200" dirty="0"/>
            <a:t> of </a:t>
          </a:r>
          <a:r>
            <a:rPr lang="el-GR" sz="1400" kern="1200" dirty="0" err="1"/>
            <a:t>an</a:t>
          </a:r>
          <a:r>
            <a:rPr lang="el-GR" sz="1400" kern="1200" dirty="0"/>
            <a:t> </a:t>
          </a:r>
          <a:r>
            <a:rPr lang="el-GR" sz="1400" kern="1200" dirty="0" err="1"/>
            <a:t>electronic</a:t>
          </a:r>
          <a:r>
            <a:rPr lang="el-GR" sz="1400" kern="1200" dirty="0"/>
            <a:t> </a:t>
          </a:r>
          <a:r>
            <a:rPr lang="el-GR" sz="1400" kern="1200" dirty="0" err="1"/>
            <a:t>educational</a:t>
          </a:r>
          <a:r>
            <a:rPr lang="el-GR" sz="1400" kern="1200" dirty="0"/>
            <a:t> </a:t>
          </a:r>
          <a:r>
            <a:rPr lang="el-GR" sz="1400" kern="1200" dirty="0" err="1"/>
            <a:t>framework</a:t>
          </a:r>
          <a:r>
            <a:rPr lang="el-GR" sz="1400" kern="1200" dirty="0"/>
            <a:t>, </a:t>
          </a:r>
          <a:r>
            <a:rPr lang="el-GR" sz="1400" kern="1200" dirty="0" err="1"/>
            <a:t>aims</a:t>
          </a:r>
          <a:r>
            <a:rPr lang="el-GR" sz="1400" kern="1200" dirty="0"/>
            <a:t> </a:t>
          </a:r>
          <a:r>
            <a:rPr lang="el-GR" sz="1400" kern="1200" dirty="0" err="1"/>
            <a:t>to</a:t>
          </a:r>
          <a:r>
            <a:rPr lang="el-GR" sz="1400" kern="1200" dirty="0"/>
            <a:t> </a:t>
          </a:r>
          <a:r>
            <a:rPr lang="el-GR" sz="1400" kern="1200" dirty="0" err="1"/>
            <a:t>inspire</a:t>
          </a:r>
          <a:r>
            <a:rPr lang="el-GR" sz="1400" kern="1200" dirty="0"/>
            <a:t> and </a:t>
          </a:r>
          <a:r>
            <a:rPr lang="el-GR" sz="1400" kern="1200" dirty="0" err="1"/>
            <a:t>guide</a:t>
          </a:r>
          <a:r>
            <a:rPr lang="el-GR" sz="1400" kern="1200" dirty="0"/>
            <a:t> the </a:t>
          </a:r>
          <a:r>
            <a:rPr lang="el-GR" sz="1400" kern="1200" dirty="0" err="1"/>
            <a:t>learner</a:t>
          </a:r>
          <a:r>
            <a:rPr lang="el-GR" sz="1400" kern="1200" dirty="0"/>
            <a:t> (</a:t>
          </a:r>
          <a:r>
            <a:rPr lang="el-GR" sz="1400" kern="1200" dirty="0" err="1"/>
            <a:t>Lionarakis</a:t>
          </a:r>
          <a:r>
            <a:rPr lang="el-GR" sz="1400" kern="1200" dirty="0"/>
            <a:t>, 2009).</a:t>
          </a:r>
          <a:endParaRPr lang="en-US" sz="1400" kern="1200" dirty="0"/>
        </a:p>
      </dsp:txBody>
      <dsp:txXfrm>
        <a:off x="5258324" y="225213"/>
        <a:ext cx="3465901" cy="2606750"/>
      </dsp:txXfrm>
    </dsp:sp>
    <dsp:sp modelId="{70F7FD29-E7A7-4E6B-8F2B-F2FDDB03CF2B}">
      <dsp:nvSpPr>
        <dsp:cNvPr id="0" name=""/>
        <dsp:cNvSpPr/>
      </dsp:nvSpPr>
      <dsp:spPr>
        <a:xfrm rot="5932590">
          <a:off x="6325085" y="3186479"/>
          <a:ext cx="701755" cy="722131"/>
        </a:xfrm>
        <a:prstGeom prst="rightArrow">
          <a:avLst>
            <a:gd name="adj1" fmla="val 60000"/>
            <a:gd name="adj2" fmla="val 50000"/>
          </a:avLst>
        </a:prstGeom>
        <a:gradFill rotWithShape="0">
          <a:gsLst>
            <a:gs pos="0">
              <a:schemeClr val="accent3">
                <a:hueOff val="0"/>
                <a:satOff val="0"/>
                <a:lumOff val="0"/>
                <a:alphaOff val="0"/>
                <a:tint val="94000"/>
                <a:satMod val="105000"/>
                <a:lumMod val="102000"/>
              </a:schemeClr>
            </a:gs>
            <a:gs pos="100000">
              <a:schemeClr val="accent3">
                <a:hueOff val="0"/>
                <a:satOff val="0"/>
                <a:lumOff val="0"/>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rot="-5400000">
        <a:off x="6475566" y="3197928"/>
        <a:ext cx="433279" cy="491229"/>
      </dsp:txXfrm>
    </dsp:sp>
    <dsp:sp modelId="{330C85B5-A337-4079-8346-2000CB35B4A6}">
      <dsp:nvSpPr>
        <dsp:cNvPr id="0" name=""/>
        <dsp:cNvSpPr/>
      </dsp:nvSpPr>
      <dsp:spPr>
        <a:xfrm>
          <a:off x="4063307" y="4221273"/>
          <a:ext cx="4742019" cy="1747093"/>
        </a:xfrm>
        <a:prstGeom prst="roundRect">
          <a:avLst>
            <a:gd name="adj" fmla="val 10000"/>
          </a:avLst>
        </a:prstGeom>
        <a:gradFill rotWithShape="0">
          <a:gsLst>
            <a:gs pos="0">
              <a:schemeClr val="accent4">
                <a:hueOff val="0"/>
                <a:satOff val="0"/>
                <a:lumOff val="0"/>
                <a:alphaOff val="0"/>
                <a:tint val="94000"/>
                <a:satMod val="105000"/>
                <a:lumMod val="102000"/>
              </a:schemeClr>
            </a:gs>
            <a:gs pos="100000">
              <a:schemeClr val="accent4">
                <a:hueOff val="0"/>
                <a:satOff val="0"/>
                <a:lumOff val="0"/>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kern="1200" dirty="0" err="1"/>
            <a:t>Within</a:t>
          </a:r>
          <a:r>
            <a:rPr lang="el-GR" sz="1600" kern="1200" dirty="0"/>
            <a:t> the </a:t>
          </a:r>
          <a:r>
            <a:rPr lang="el-GR" sz="1600" kern="1200" dirty="0" err="1"/>
            <a:t>new</a:t>
          </a:r>
          <a:r>
            <a:rPr lang="el-GR" sz="1600" kern="1200" dirty="0"/>
            <a:t> </a:t>
          </a:r>
          <a:r>
            <a:rPr lang="el-GR" sz="1600" kern="1200" dirty="0" err="1"/>
            <a:t>educational</a:t>
          </a:r>
          <a:r>
            <a:rPr lang="el-GR" sz="1600" kern="1200" dirty="0"/>
            <a:t> </a:t>
          </a:r>
          <a:r>
            <a:rPr lang="el-GR" sz="1600" kern="1200" dirty="0" err="1"/>
            <a:t>environment</a:t>
          </a:r>
          <a:r>
            <a:rPr lang="el-GR" sz="1600" kern="1200" dirty="0"/>
            <a:t>, </a:t>
          </a:r>
          <a:r>
            <a:rPr lang="el-GR" sz="1600" kern="1200" dirty="0" err="1"/>
            <a:t>as</a:t>
          </a:r>
          <a:r>
            <a:rPr lang="el-GR" sz="1600" kern="1200" dirty="0"/>
            <a:t> </a:t>
          </a:r>
          <a:r>
            <a:rPr lang="el-GR" sz="1600" kern="1200" dirty="0" err="1"/>
            <a:t>shaped</a:t>
          </a:r>
          <a:r>
            <a:rPr lang="el-GR" sz="1600" kern="1200" dirty="0"/>
            <a:t> </a:t>
          </a:r>
          <a:r>
            <a:rPr lang="el-GR" sz="1600" kern="1200" dirty="0" err="1"/>
            <a:t>by</a:t>
          </a:r>
          <a:r>
            <a:rPr lang="el-GR" sz="1600" kern="1200" dirty="0"/>
            <a:t> </a:t>
          </a:r>
          <a:r>
            <a:rPr lang="el-GR" sz="1600" kern="1200" dirty="0" err="1"/>
            <a:t>distance</a:t>
          </a:r>
          <a:r>
            <a:rPr lang="el-GR" sz="1600" kern="1200" dirty="0"/>
            <a:t> </a:t>
          </a:r>
          <a:r>
            <a:rPr lang="el-GR" sz="1600" kern="1200" dirty="0" err="1"/>
            <a:t>education</a:t>
          </a:r>
          <a:r>
            <a:rPr lang="el-GR" sz="1600" kern="1200" dirty="0"/>
            <a:t>, the </a:t>
          </a:r>
          <a:r>
            <a:rPr lang="el-GR" sz="1600" kern="1200" dirty="0" err="1"/>
            <a:t>teacher</a:t>
          </a:r>
          <a:r>
            <a:rPr lang="el-GR" sz="1600" kern="1200" dirty="0"/>
            <a:t> </a:t>
          </a:r>
          <a:r>
            <a:rPr lang="el-GR" sz="1600" kern="1200" dirty="0" err="1"/>
            <a:t>changes</a:t>
          </a:r>
          <a:r>
            <a:rPr lang="el-GR" sz="1600" kern="1200" dirty="0"/>
            <a:t>, </a:t>
          </a:r>
          <a:r>
            <a:rPr lang="el-GR" sz="1600" kern="1200" dirty="0" err="1"/>
            <a:t>innovates</a:t>
          </a:r>
          <a:r>
            <a:rPr lang="el-GR" sz="1600" kern="1200" dirty="0"/>
            <a:t> and </a:t>
          </a:r>
          <a:r>
            <a:rPr lang="el-GR" sz="1600" kern="1200" dirty="0" err="1"/>
            <a:t>evolves</a:t>
          </a:r>
          <a:r>
            <a:rPr lang="el-GR" sz="1600" kern="1200" dirty="0"/>
            <a:t>. In </a:t>
          </a:r>
          <a:r>
            <a:rPr lang="el-GR" sz="1600" kern="1200" dirty="0" err="1"/>
            <a:t>other</a:t>
          </a:r>
          <a:r>
            <a:rPr lang="el-GR" sz="1600" kern="1200" dirty="0"/>
            <a:t> </a:t>
          </a:r>
          <a:r>
            <a:rPr lang="el-GR" sz="1600" kern="1200" dirty="0" err="1"/>
            <a:t>words</a:t>
          </a:r>
          <a:r>
            <a:rPr lang="el-GR" sz="1600" kern="1200" dirty="0"/>
            <a:t>, the </a:t>
          </a:r>
          <a:r>
            <a:rPr lang="el-GR" sz="1600" kern="1200" dirty="0" err="1"/>
            <a:t>educational</a:t>
          </a:r>
          <a:r>
            <a:rPr lang="el-GR" sz="1600" kern="1200" dirty="0"/>
            <a:t> </a:t>
          </a:r>
          <a:r>
            <a:rPr lang="el-GR" sz="1600" kern="1200" dirty="0" err="1"/>
            <a:t>role</a:t>
          </a:r>
          <a:r>
            <a:rPr lang="el-GR" sz="1600" kern="1200" dirty="0"/>
            <a:t> of the </a:t>
          </a:r>
          <a:r>
            <a:rPr lang="el-GR" sz="1600" kern="1200" dirty="0" err="1"/>
            <a:t>teacher</a:t>
          </a:r>
          <a:r>
            <a:rPr lang="el-GR" sz="1600" kern="1200" dirty="0"/>
            <a:t> </a:t>
          </a:r>
          <a:r>
            <a:rPr lang="el-GR" sz="1600" kern="1200" dirty="0" err="1"/>
            <a:t>shifts</a:t>
          </a:r>
          <a:r>
            <a:rPr lang="el-GR" sz="1600" kern="1200" dirty="0"/>
            <a:t> </a:t>
          </a:r>
          <a:r>
            <a:rPr lang="el-GR" sz="1600" kern="1200" dirty="0" err="1"/>
            <a:t>to</a:t>
          </a:r>
          <a:r>
            <a:rPr lang="el-GR" sz="1600" kern="1200" dirty="0"/>
            <a:t> </a:t>
          </a:r>
          <a:r>
            <a:rPr lang="el-GR" sz="1600" kern="1200" dirty="0" err="1"/>
            <a:t>strengthening</a:t>
          </a:r>
          <a:r>
            <a:rPr lang="el-GR" sz="1600" kern="1200" dirty="0"/>
            <a:t>, </a:t>
          </a:r>
          <a:r>
            <a:rPr lang="el-GR" sz="1600" kern="1200" dirty="0" err="1"/>
            <a:t>counseling</a:t>
          </a:r>
          <a:r>
            <a:rPr lang="el-GR" sz="1600" kern="1200" dirty="0"/>
            <a:t> and </a:t>
          </a:r>
          <a:r>
            <a:rPr lang="el-GR" sz="1600" kern="1200" dirty="0" err="1"/>
            <a:t>supporting</a:t>
          </a:r>
          <a:r>
            <a:rPr lang="el-GR" sz="1600" kern="1200" dirty="0"/>
            <a:t> </a:t>
          </a:r>
          <a:r>
            <a:rPr lang="el-GR" sz="1600" kern="1200" dirty="0" err="1"/>
            <a:t>students</a:t>
          </a:r>
          <a:r>
            <a:rPr lang="el-GR" sz="1600" kern="1200" dirty="0"/>
            <a:t> and </a:t>
          </a:r>
          <a:r>
            <a:rPr lang="el-GR" sz="1600" kern="1200" dirty="0" err="1"/>
            <a:t>their</a:t>
          </a:r>
          <a:r>
            <a:rPr lang="el-GR" sz="1600" kern="1200" dirty="0"/>
            <a:t> </a:t>
          </a:r>
          <a:r>
            <a:rPr lang="el-GR" sz="1600" kern="1200" dirty="0" err="1"/>
            <a:t>family</a:t>
          </a:r>
          <a:r>
            <a:rPr lang="el-GR" sz="1600" kern="1200" dirty="0"/>
            <a:t> </a:t>
          </a:r>
          <a:r>
            <a:rPr lang="el-GR" sz="1600" kern="1200" dirty="0" err="1"/>
            <a:t>environment</a:t>
          </a:r>
          <a:r>
            <a:rPr lang="el-GR" sz="1600" kern="1200" dirty="0"/>
            <a:t>, </a:t>
          </a:r>
          <a:r>
            <a:rPr lang="el-GR" sz="1600" kern="1200" dirty="0" err="1"/>
            <a:t>so</a:t>
          </a:r>
          <a:r>
            <a:rPr lang="el-GR" sz="1600" kern="1200" dirty="0"/>
            <a:t> </a:t>
          </a:r>
          <a:r>
            <a:rPr lang="el-GR" sz="1600" kern="1200" dirty="0" err="1"/>
            <a:t>that</a:t>
          </a:r>
          <a:r>
            <a:rPr lang="el-GR" sz="1600" kern="1200" dirty="0"/>
            <a:t> </a:t>
          </a:r>
          <a:r>
            <a:rPr lang="el-GR" sz="1600" kern="1200" dirty="0" err="1"/>
            <a:t>students</a:t>
          </a:r>
          <a:r>
            <a:rPr lang="el-GR" sz="1600" kern="1200" dirty="0"/>
            <a:t> </a:t>
          </a:r>
          <a:r>
            <a:rPr lang="el-GR" sz="1600" kern="1200" dirty="0" err="1"/>
            <a:t>can</a:t>
          </a:r>
          <a:r>
            <a:rPr lang="el-GR" sz="1600" kern="1200" dirty="0"/>
            <a:t> </a:t>
          </a:r>
          <a:r>
            <a:rPr lang="el-GR" sz="1600" kern="1200" dirty="0" err="1"/>
            <a:t>improve</a:t>
          </a:r>
          <a:r>
            <a:rPr lang="el-GR" sz="1600" kern="1200" dirty="0"/>
            <a:t> </a:t>
          </a:r>
          <a:r>
            <a:rPr lang="el-GR" sz="1600" kern="1200" dirty="0" err="1"/>
            <a:t>their</a:t>
          </a:r>
          <a:r>
            <a:rPr lang="el-GR" sz="1600" kern="1200" dirty="0"/>
            <a:t> </a:t>
          </a:r>
          <a:r>
            <a:rPr lang="el-GR" sz="1600" kern="1200" dirty="0" err="1"/>
            <a:t>psycho-emotional</a:t>
          </a:r>
          <a:r>
            <a:rPr lang="el-GR" sz="1600" kern="1200" dirty="0"/>
            <a:t> </a:t>
          </a:r>
          <a:r>
            <a:rPr lang="el-GR" sz="1600" kern="1200" dirty="0" err="1"/>
            <a:t>skills</a:t>
          </a:r>
          <a:r>
            <a:rPr lang="el-GR" sz="1600" kern="1200" dirty="0"/>
            <a:t> and </a:t>
          </a:r>
          <a:r>
            <a:rPr lang="el-GR" sz="1600" kern="1200" dirty="0" err="1"/>
            <a:t>learning</a:t>
          </a:r>
          <a:r>
            <a:rPr lang="el-GR" sz="1600" kern="1200" dirty="0"/>
            <a:t> </a:t>
          </a:r>
          <a:r>
            <a:rPr lang="el-GR" sz="1600" kern="1200" dirty="0" err="1"/>
            <a:t>abilities</a:t>
          </a:r>
          <a:r>
            <a:rPr lang="el-GR" sz="1600" kern="1200" dirty="0"/>
            <a:t>.</a:t>
          </a:r>
          <a:endParaRPr lang="en-US" sz="1600" kern="1200" dirty="0"/>
        </a:p>
      </dsp:txBody>
      <dsp:txXfrm>
        <a:off x="4114478" y="4272444"/>
        <a:ext cx="4639677" cy="164475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5049DB-A8B7-4BA3-B168-C360BCF5B3DB}">
      <dsp:nvSpPr>
        <dsp:cNvPr id="0" name=""/>
        <dsp:cNvSpPr/>
      </dsp:nvSpPr>
      <dsp:spPr>
        <a:xfrm>
          <a:off x="3461399" y="608059"/>
          <a:ext cx="483439" cy="91440"/>
        </a:xfrm>
        <a:custGeom>
          <a:avLst/>
          <a:gdLst/>
          <a:ahLst/>
          <a:cxnLst/>
          <a:rect l="0" t="0" r="0" b="0"/>
          <a:pathLst>
            <a:path>
              <a:moveTo>
                <a:pt x="0" y="60468"/>
              </a:moveTo>
              <a:lnTo>
                <a:pt x="258819" y="60468"/>
              </a:lnTo>
              <a:lnTo>
                <a:pt x="258819" y="45720"/>
              </a:lnTo>
              <a:lnTo>
                <a:pt x="483439" y="45720"/>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690262" y="651286"/>
        <a:ext cx="25712" cy="4986"/>
      </dsp:txXfrm>
    </dsp:sp>
    <dsp:sp modelId="{5A5F1E8A-2233-49C7-AB95-4CEF2BDB0085}">
      <dsp:nvSpPr>
        <dsp:cNvPr id="0" name=""/>
        <dsp:cNvSpPr/>
      </dsp:nvSpPr>
      <dsp:spPr>
        <a:xfrm>
          <a:off x="1297454" y="18805"/>
          <a:ext cx="2165744" cy="1299446"/>
        </a:xfrm>
        <a:prstGeom prst="rect">
          <a:avLst/>
        </a:prstGeom>
        <a:gradFill rotWithShape="0">
          <a:gsLst>
            <a:gs pos="0">
              <a:schemeClr val="accent2">
                <a:hueOff val="0"/>
                <a:satOff val="0"/>
                <a:lumOff val="0"/>
                <a:alphaOff val="0"/>
                <a:tint val="94000"/>
                <a:satMod val="105000"/>
                <a:lumMod val="102000"/>
              </a:schemeClr>
            </a:gs>
            <a:gs pos="100000">
              <a:schemeClr val="accent2">
                <a:hueOff val="0"/>
                <a:satOff val="0"/>
                <a:lumOff val="0"/>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123" tIns="111395" rIns="106123" bIns="111395" numCol="1" spcCol="1270" anchor="ctr" anchorCtr="0">
          <a:noAutofit/>
        </a:bodyPr>
        <a:lstStyle/>
        <a:p>
          <a:pPr marL="0" lvl="0" indent="0" algn="ctr" defTabSz="1066800">
            <a:lnSpc>
              <a:spcPct val="90000"/>
            </a:lnSpc>
            <a:spcBef>
              <a:spcPct val="0"/>
            </a:spcBef>
            <a:spcAft>
              <a:spcPct val="35000"/>
            </a:spcAft>
            <a:buNone/>
          </a:pPr>
          <a:r>
            <a:rPr lang="en-US" sz="2400" b="1" kern="1200" dirty="0"/>
            <a:t>Purpose, Methodology and Sample of Work </a:t>
          </a:r>
          <a:endParaRPr lang="en-US" sz="2400" kern="1200" dirty="0"/>
        </a:p>
      </dsp:txBody>
      <dsp:txXfrm>
        <a:off x="1297454" y="18805"/>
        <a:ext cx="2165744" cy="1299446"/>
      </dsp:txXfrm>
    </dsp:sp>
    <dsp:sp modelId="{F35148FE-E37E-4693-AEA3-99D488D81379}">
      <dsp:nvSpPr>
        <dsp:cNvPr id="0" name=""/>
        <dsp:cNvSpPr/>
      </dsp:nvSpPr>
      <dsp:spPr>
        <a:xfrm>
          <a:off x="6141183" y="608059"/>
          <a:ext cx="467521" cy="91440"/>
        </a:xfrm>
        <a:custGeom>
          <a:avLst/>
          <a:gdLst/>
          <a:ahLst/>
          <a:cxnLst/>
          <a:rect l="0" t="0" r="0" b="0"/>
          <a:pathLst>
            <a:path>
              <a:moveTo>
                <a:pt x="0" y="45720"/>
              </a:moveTo>
              <a:lnTo>
                <a:pt x="467521" y="45720"/>
              </a:lnTo>
            </a:path>
          </a:pathLst>
        </a:custGeom>
        <a:noFill/>
        <a:ln w="9525" cap="flat"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362491" y="651286"/>
        <a:ext cx="24906" cy="4986"/>
      </dsp:txXfrm>
    </dsp:sp>
    <dsp:sp modelId="{706F32B4-0368-456C-AB39-08BB30E415B0}">
      <dsp:nvSpPr>
        <dsp:cNvPr id="0" name=""/>
        <dsp:cNvSpPr/>
      </dsp:nvSpPr>
      <dsp:spPr>
        <a:xfrm>
          <a:off x="3977238" y="4056"/>
          <a:ext cx="2165744" cy="1299446"/>
        </a:xfrm>
        <a:prstGeom prst="rect">
          <a:avLst/>
        </a:prstGeom>
        <a:gradFill rotWithShape="0">
          <a:gsLst>
            <a:gs pos="0">
              <a:schemeClr val="accent3">
                <a:hueOff val="0"/>
                <a:satOff val="0"/>
                <a:lumOff val="0"/>
                <a:alphaOff val="0"/>
                <a:tint val="94000"/>
                <a:satMod val="105000"/>
                <a:lumMod val="102000"/>
              </a:schemeClr>
            </a:gs>
            <a:gs pos="100000">
              <a:schemeClr val="accent3">
                <a:hueOff val="0"/>
                <a:satOff val="0"/>
                <a:lumOff val="0"/>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123" tIns="111395" rIns="106123" bIns="111395" numCol="1" spcCol="1270" anchor="ctr" anchorCtr="0">
          <a:noAutofit/>
        </a:bodyPr>
        <a:lstStyle/>
        <a:p>
          <a:pPr marL="0" lvl="0" indent="0" algn="ctr" defTabSz="800100">
            <a:lnSpc>
              <a:spcPct val="90000"/>
            </a:lnSpc>
            <a:spcBef>
              <a:spcPct val="0"/>
            </a:spcBef>
            <a:spcAft>
              <a:spcPct val="35000"/>
            </a:spcAft>
            <a:buNone/>
          </a:pPr>
          <a:r>
            <a:rPr lang="en-US" sz="1800" b="1" kern="1200" dirty="0"/>
            <a:t>Purpose of the Work </a:t>
          </a:r>
          <a:endParaRPr lang="en-US" sz="1800" kern="1200" dirty="0"/>
        </a:p>
      </dsp:txBody>
      <dsp:txXfrm>
        <a:off x="3977238" y="4056"/>
        <a:ext cx="2165744" cy="1299446"/>
      </dsp:txXfrm>
    </dsp:sp>
    <dsp:sp modelId="{7E8787E2-6E11-48FC-9608-2A537D3EA1BE}">
      <dsp:nvSpPr>
        <dsp:cNvPr id="0" name=""/>
        <dsp:cNvSpPr/>
      </dsp:nvSpPr>
      <dsp:spPr>
        <a:xfrm>
          <a:off x="2396245" y="1301703"/>
          <a:ext cx="5755607" cy="1007805"/>
        </a:xfrm>
        <a:custGeom>
          <a:avLst/>
          <a:gdLst/>
          <a:ahLst/>
          <a:cxnLst/>
          <a:rect l="0" t="0" r="0" b="0"/>
          <a:pathLst>
            <a:path>
              <a:moveTo>
                <a:pt x="5755607" y="0"/>
              </a:moveTo>
              <a:lnTo>
                <a:pt x="5755607" y="521002"/>
              </a:lnTo>
              <a:lnTo>
                <a:pt x="0" y="521002"/>
              </a:lnTo>
              <a:lnTo>
                <a:pt x="0" y="1007805"/>
              </a:lnTo>
            </a:path>
          </a:pathLst>
        </a:custGeom>
        <a:noFill/>
        <a:ln w="9525" cap="flat" cmpd="sng" algn="ctr">
          <a:solidFill>
            <a:schemeClr val="accent4">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127835" y="1803113"/>
        <a:ext cx="292426" cy="4986"/>
      </dsp:txXfrm>
    </dsp:sp>
    <dsp:sp modelId="{05A449E7-451B-42B4-9793-3B7C3A346350}">
      <dsp:nvSpPr>
        <dsp:cNvPr id="0" name=""/>
        <dsp:cNvSpPr/>
      </dsp:nvSpPr>
      <dsp:spPr>
        <a:xfrm>
          <a:off x="6641104" y="4056"/>
          <a:ext cx="3021495" cy="1299446"/>
        </a:xfrm>
        <a:prstGeom prst="rect">
          <a:avLst/>
        </a:prstGeom>
        <a:gradFill rotWithShape="0">
          <a:gsLst>
            <a:gs pos="0">
              <a:schemeClr val="accent4">
                <a:hueOff val="0"/>
                <a:satOff val="0"/>
                <a:lumOff val="0"/>
                <a:alphaOff val="0"/>
                <a:tint val="94000"/>
                <a:satMod val="105000"/>
                <a:lumMod val="102000"/>
              </a:schemeClr>
            </a:gs>
            <a:gs pos="100000">
              <a:schemeClr val="accent4">
                <a:hueOff val="0"/>
                <a:satOff val="0"/>
                <a:lumOff val="0"/>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123" tIns="111395" rIns="106123" bIns="111395" numCol="1" spcCol="1270" anchor="ctr" anchorCtr="0">
          <a:noAutofit/>
        </a:bodyPr>
        <a:lstStyle/>
        <a:p>
          <a:pPr marL="0" lvl="0" indent="0" algn="ctr" defTabSz="711200">
            <a:lnSpc>
              <a:spcPct val="90000"/>
            </a:lnSpc>
            <a:spcBef>
              <a:spcPct val="0"/>
            </a:spcBef>
            <a:spcAft>
              <a:spcPct val="35000"/>
            </a:spcAft>
            <a:buNone/>
          </a:pPr>
          <a:r>
            <a:rPr lang="el-GR" sz="1600" kern="1200" dirty="0"/>
            <a:t>The </a:t>
          </a:r>
          <a:r>
            <a:rPr lang="el-GR" sz="1600" kern="1200" dirty="0" err="1"/>
            <a:t>purpose</a:t>
          </a:r>
          <a:r>
            <a:rPr lang="el-GR" sz="1600" kern="1200" dirty="0"/>
            <a:t> of the </a:t>
          </a:r>
          <a:r>
            <a:rPr lang="el-GR" sz="1600" kern="1200" dirty="0" err="1"/>
            <a:t>work</a:t>
          </a:r>
          <a:r>
            <a:rPr lang="el-GR" sz="1600" kern="1200" dirty="0"/>
            <a:t> </a:t>
          </a:r>
          <a:r>
            <a:rPr lang="el-GR" sz="1600" kern="1200" dirty="0" err="1"/>
            <a:t>is</a:t>
          </a:r>
          <a:r>
            <a:rPr lang="el-GR" sz="1600" kern="1200" dirty="0"/>
            <a:t> </a:t>
          </a:r>
          <a:r>
            <a:rPr lang="el-GR" sz="1600" kern="1200" dirty="0" err="1"/>
            <a:t>to</a:t>
          </a:r>
          <a:r>
            <a:rPr lang="el-GR" sz="1600" kern="1200" dirty="0"/>
            <a:t> </a:t>
          </a:r>
          <a:r>
            <a:rPr lang="el-GR" sz="1600" kern="1200" dirty="0" err="1"/>
            <a:t>investigate</a:t>
          </a:r>
          <a:r>
            <a:rPr lang="el-GR" sz="1600" kern="1200" dirty="0"/>
            <a:t> the </a:t>
          </a:r>
          <a:r>
            <a:rPr lang="el-GR" sz="1600" kern="1200" dirty="0" err="1"/>
            <a:t>views</a:t>
          </a:r>
          <a:r>
            <a:rPr lang="el-GR" sz="1600" kern="1200" dirty="0"/>
            <a:t> of </a:t>
          </a:r>
          <a:r>
            <a:rPr lang="el-GR" sz="1600" kern="1200" dirty="0" err="1"/>
            <a:t>primary</a:t>
          </a:r>
          <a:r>
            <a:rPr lang="el-GR" sz="1600" kern="1200" dirty="0"/>
            <a:t> </a:t>
          </a:r>
          <a:r>
            <a:rPr lang="el-GR" sz="1600" kern="1200" dirty="0" err="1"/>
            <a:t>school</a:t>
          </a:r>
          <a:r>
            <a:rPr lang="el-GR" sz="1600" kern="1200" dirty="0"/>
            <a:t> </a:t>
          </a:r>
          <a:r>
            <a:rPr lang="el-GR" sz="1600" kern="1200" dirty="0" err="1"/>
            <a:t>teachers</a:t>
          </a:r>
          <a:r>
            <a:rPr lang="el-GR" sz="1600" kern="1200" dirty="0"/>
            <a:t> </a:t>
          </a:r>
          <a:r>
            <a:rPr lang="el-GR" sz="1600" kern="1200" dirty="0" err="1"/>
            <a:t>regarding</a:t>
          </a:r>
          <a:r>
            <a:rPr lang="el-GR" sz="1600" kern="1200" dirty="0"/>
            <a:t> the </a:t>
          </a:r>
          <a:r>
            <a:rPr lang="el-GR" sz="1600" kern="1200" dirty="0" err="1"/>
            <a:t>experiences</a:t>
          </a:r>
          <a:r>
            <a:rPr lang="en-US" sz="1600" kern="1200" dirty="0"/>
            <a:t> </a:t>
          </a:r>
          <a:r>
            <a:rPr lang="el-GR" sz="1600" kern="1200" dirty="0" err="1"/>
            <a:t>they</a:t>
          </a:r>
          <a:r>
            <a:rPr lang="el-GR" sz="1600" kern="1200" dirty="0"/>
            <a:t> </a:t>
          </a:r>
          <a:r>
            <a:rPr lang="el-GR" sz="1600" kern="1200" dirty="0" err="1"/>
            <a:t>gained</a:t>
          </a:r>
          <a:r>
            <a:rPr lang="el-GR" sz="1600" kern="1200" dirty="0"/>
            <a:t> </a:t>
          </a:r>
          <a:r>
            <a:rPr lang="el-GR" sz="1600" kern="1200" dirty="0" err="1"/>
            <a:t>during</a:t>
          </a:r>
          <a:r>
            <a:rPr lang="el-GR" sz="1600" kern="1200" dirty="0"/>
            <a:t> the </a:t>
          </a:r>
          <a:r>
            <a:rPr lang="el-GR" sz="1600" kern="1200" dirty="0" err="1"/>
            <a:t>difficult</a:t>
          </a:r>
          <a:r>
            <a:rPr lang="el-GR" sz="1600" kern="1200" dirty="0"/>
            <a:t> </a:t>
          </a:r>
          <a:r>
            <a:rPr lang="el-GR" sz="1600" kern="1200" dirty="0" err="1"/>
            <a:t>period</a:t>
          </a:r>
          <a:r>
            <a:rPr lang="el-GR" sz="1600" kern="1200" dirty="0"/>
            <a:t> of the </a:t>
          </a:r>
          <a:r>
            <a:rPr lang="el-GR" sz="1600" kern="1200" dirty="0" err="1"/>
            <a:t>pandemic</a:t>
          </a:r>
          <a:r>
            <a:rPr lang="el-GR" sz="1600" kern="1200" dirty="0"/>
            <a:t>.</a:t>
          </a:r>
          <a:r>
            <a:rPr lang="en-US" sz="1600" kern="1200" dirty="0"/>
            <a:t> </a:t>
          </a:r>
        </a:p>
      </dsp:txBody>
      <dsp:txXfrm>
        <a:off x="6641104" y="4056"/>
        <a:ext cx="3021495" cy="1299446"/>
      </dsp:txXfrm>
    </dsp:sp>
    <dsp:sp modelId="{629A6A5B-C9B3-4012-B914-338FAA123D49}">
      <dsp:nvSpPr>
        <dsp:cNvPr id="0" name=""/>
        <dsp:cNvSpPr/>
      </dsp:nvSpPr>
      <dsp:spPr>
        <a:xfrm>
          <a:off x="3477317" y="2945912"/>
          <a:ext cx="467521" cy="91440"/>
        </a:xfrm>
        <a:custGeom>
          <a:avLst/>
          <a:gdLst/>
          <a:ahLst/>
          <a:cxnLst/>
          <a:rect l="0" t="0" r="0" b="0"/>
          <a:pathLst>
            <a:path>
              <a:moveTo>
                <a:pt x="0" y="45720"/>
              </a:moveTo>
              <a:lnTo>
                <a:pt x="467521" y="45720"/>
              </a:lnTo>
            </a:path>
          </a:pathLst>
        </a:custGeom>
        <a:noFill/>
        <a:ln w="9525" cap="flat"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698625" y="2989139"/>
        <a:ext cx="24906" cy="4986"/>
      </dsp:txXfrm>
    </dsp:sp>
    <dsp:sp modelId="{547F230B-C027-409F-AE41-A08B76114B67}">
      <dsp:nvSpPr>
        <dsp:cNvPr id="0" name=""/>
        <dsp:cNvSpPr/>
      </dsp:nvSpPr>
      <dsp:spPr>
        <a:xfrm>
          <a:off x="1313372" y="2341908"/>
          <a:ext cx="2165744" cy="1299446"/>
        </a:xfrm>
        <a:prstGeom prst="rect">
          <a:avLst/>
        </a:prstGeom>
        <a:gradFill rotWithShape="0">
          <a:gsLst>
            <a:gs pos="0">
              <a:schemeClr val="accent5">
                <a:hueOff val="0"/>
                <a:satOff val="0"/>
                <a:lumOff val="0"/>
                <a:alphaOff val="0"/>
                <a:tint val="94000"/>
                <a:satMod val="105000"/>
                <a:lumMod val="102000"/>
              </a:schemeClr>
            </a:gs>
            <a:gs pos="100000">
              <a:schemeClr val="accent5">
                <a:hueOff val="0"/>
                <a:satOff val="0"/>
                <a:lumOff val="0"/>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123" tIns="111395" rIns="106123" bIns="111395" numCol="1" spcCol="1270" anchor="ctr" anchorCtr="0">
          <a:noAutofit/>
        </a:bodyPr>
        <a:lstStyle/>
        <a:p>
          <a:pPr marL="0" lvl="0" indent="0" algn="ctr" defTabSz="889000">
            <a:lnSpc>
              <a:spcPct val="90000"/>
            </a:lnSpc>
            <a:spcBef>
              <a:spcPct val="0"/>
            </a:spcBef>
            <a:spcAft>
              <a:spcPct val="35000"/>
            </a:spcAft>
            <a:buNone/>
          </a:pPr>
          <a:r>
            <a:rPr lang="en-US" sz="2000" b="1" kern="1200" dirty="0"/>
            <a:t>Methodology of Work </a:t>
          </a:r>
          <a:endParaRPr lang="en-US" sz="2000" kern="1200" dirty="0"/>
        </a:p>
      </dsp:txBody>
      <dsp:txXfrm>
        <a:off x="1313372" y="2341908"/>
        <a:ext cx="2165744" cy="1299446"/>
      </dsp:txXfrm>
    </dsp:sp>
    <dsp:sp modelId="{B9549D4B-BD34-4F2F-A226-9A56C38D6A0F}">
      <dsp:nvSpPr>
        <dsp:cNvPr id="0" name=""/>
        <dsp:cNvSpPr/>
      </dsp:nvSpPr>
      <dsp:spPr>
        <a:xfrm>
          <a:off x="6790517" y="2945912"/>
          <a:ext cx="467521" cy="91440"/>
        </a:xfrm>
        <a:custGeom>
          <a:avLst/>
          <a:gdLst/>
          <a:ahLst/>
          <a:cxnLst/>
          <a:rect l="0" t="0" r="0" b="0"/>
          <a:pathLst>
            <a:path>
              <a:moveTo>
                <a:pt x="0" y="45720"/>
              </a:moveTo>
              <a:lnTo>
                <a:pt x="467521" y="45720"/>
              </a:lnTo>
            </a:path>
          </a:pathLst>
        </a:custGeom>
        <a:noFill/>
        <a:ln w="9525" cap="flat" cmpd="sng" algn="ctr">
          <a:solidFill>
            <a:schemeClr val="accent6">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011824" y="2989139"/>
        <a:ext cx="24906" cy="4986"/>
      </dsp:txXfrm>
    </dsp:sp>
    <dsp:sp modelId="{6EF9C20B-C9F6-4BDF-AF08-F2CA8083B1EB}">
      <dsp:nvSpPr>
        <dsp:cNvPr id="0" name=""/>
        <dsp:cNvSpPr/>
      </dsp:nvSpPr>
      <dsp:spPr>
        <a:xfrm>
          <a:off x="3977238" y="1801624"/>
          <a:ext cx="2815078" cy="2380014"/>
        </a:xfrm>
        <a:prstGeom prst="rect">
          <a:avLst/>
        </a:prstGeom>
        <a:gradFill rotWithShape="0">
          <a:gsLst>
            <a:gs pos="0">
              <a:schemeClr val="accent6">
                <a:hueOff val="0"/>
                <a:satOff val="0"/>
                <a:lumOff val="0"/>
                <a:alphaOff val="0"/>
                <a:tint val="94000"/>
                <a:satMod val="105000"/>
                <a:lumMod val="102000"/>
              </a:schemeClr>
            </a:gs>
            <a:gs pos="100000">
              <a:schemeClr val="accent6">
                <a:hueOff val="0"/>
                <a:satOff val="0"/>
                <a:lumOff val="0"/>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123" tIns="111395" rIns="106123" bIns="111395" numCol="1" spcCol="1270" anchor="ctr" anchorCtr="0">
          <a:noAutofit/>
        </a:bodyPr>
        <a:lstStyle/>
        <a:p>
          <a:pPr marL="0" lvl="0" indent="0" algn="ctr" defTabSz="711200">
            <a:lnSpc>
              <a:spcPct val="90000"/>
            </a:lnSpc>
            <a:spcBef>
              <a:spcPct val="0"/>
            </a:spcBef>
            <a:spcAft>
              <a:spcPct val="35000"/>
            </a:spcAft>
            <a:buNone/>
          </a:pPr>
          <a:r>
            <a:rPr lang="en-US" sz="1600" kern="1200" dirty="0"/>
            <a:t>A</a:t>
          </a:r>
          <a:r>
            <a:rPr lang="el-GR" sz="1600" kern="1200" dirty="0"/>
            <a:t> </a:t>
          </a:r>
          <a:r>
            <a:rPr lang="el-GR" sz="1600" kern="1200" dirty="0" err="1"/>
            <a:t>quantitative</a:t>
          </a:r>
          <a:r>
            <a:rPr lang="el-GR" sz="1600" kern="1200" dirty="0"/>
            <a:t> </a:t>
          </a:r>
          <a:r>
            <a:rPr lang="el-GR" sz="1600" kern="1200" dirty="0" err="1"/>
            <a:t>research</a:t>
          </a:r>
          <a:r>
            <a:rPr lang="el-GR" sz="1600" kern="1200" dirty="0"/>
            <a:t> </a:t>
          </a:r>
          <a:r>
            <a:rPr lang="el-GR" sz="1600" kern="1200" dirty="0" err="1"/>
            <a:t>method</a:t>
          </a:r>
          <a:r>
            <a:rPr lang="el-GR" sz="1600" kern="1200" dirty="0"/>
            <a:t> </a:t>
          </a:r>
          <a:r>
            <a:rPr lang="el-GR" sz="1600" kern="1200" dirty="0" err="1"/>
            <a:t>was</a:t>
          </a:r>
          <a:r>
            <a:rPr lang="el-GR" sz="1600" kern="1200" dirty="0"/>
            <a:t> </a:t>
          </a:r>
          <a:r>
            <a:rPr lang="el-GR" sz="1600" kern="1200" dirty="0" err="1"/>
            <a:t>used</a:t>
          </a:r>
          <a:r>
            <a:rPr lang="en-US" sz="1600" kern="1200" dirty="0"/>
            <a:t> to carry out the work. </a:t>
          </a:r>
          <a:r>
            <a:rPr lang="el-GR" sz="1600" kern="1200" dirty="0"/>
            <a:t> </a:t>
          </a:r>
          <a:r>
            <a:rPr lang="el-GR" sz="1600" kern="1200" dirty="0" err="1"/>
            <a:t>Specifically</a:t>
          </a:r>
          <a:r>
            <a:rPr lang="el-GR" sz="1600" kern="1200" dirty="0"/>
            <a:t>, a </a:t>
          </a:r>
          <a:r>
            <a:rPr lang="el-GR" sz="1600" kern="1200" dirty="0" err="1"/>
            <a:t>fully</a:t>
          </a:r>
          <a:r>
            <a:rPr lang="el-GR" sz="1600" kern="1200" dirty="0"/>
            <a:t> </a:t>
          </a:r>
          <a:r>
            <a:rPr lang="el-GR" sz="1600" kern="1200" dirty="0" err="1"/>
            <a:t>structured</a:t>
          </a:r>
          <a:r>
            <a:rPr lang="el-GR" sz="1600" kern="1200" dirty="0"/>
            <a:t> </a:t>
          </a:r>
          <a:r>
            <a:rPr lang="el-GR" sz="1600" kern="1200" dirty="0" err="1"/>
            <a:t>questionnaire</a:t>
          </a:r>
          <a:r>
            <a:rPr lang="el-GR" sz="1600" kern="1200" dirty="0"/>
            <a:t> </a:t>
          </a:r>
          <a:r>
            <a:rPr lang="el-GR" sz="1600" kern="1200" dirty="0" err="1"/>
            <a:t>was</a:t>
          </a:r>
          <a:r>
            <a:rPr lang="el-GR" sz="1600" kern="1200" dirty="0"/>
            <a:t> </a:t>
          </a:r>
          <a:r>
            <a:rPr lang="el-GR" sz="1600" kern="1200" dirty="0" err="1"/>
            <a:t>used</a:t>
          </a:r>
          <a:r>
            <a:rPr lang="en-US" sz="1600" kern="1200" dirty="0"/>
            <a:t> </a:t>
          </a:r>
          <a:r>
            <a:rPr lang="el-GR" sz="1600" kern="1200" dirty="0" err="1"/>
            <a:t>as</a:t>
          </a:r>
          <a:r>
            <a:rPr lang="el-GR" sz="1600" kern="1200" dirty="0"/>
            <a:t> a </a:t>
          </a:r>
          <a:r>
            <a:rPr lang="el-GR" sz="1600" kern="1200" dirty="0" err="1"/>
            <a:t>mean</a:t>
          </a:r>
          <a:r>
            <a:rPr lang="el-GR" sz="1600" kern="1200" dirty="0"/>
            <a:t> of </a:t>
          </a:r>
          <a:r>
            <a:rPr lang="el-GR" sz="1600" kern="1200" dirty="0" err="1"/>
            <a:t>data</a:t>
          </a:r>
          <a:r>
            <a:rPr lang="el-GR" sz="1600" kern="1200" dirty="0"/>
            <a:t> </a:t>
          </a:r>
          <a:r>
            <a:rPr lang="el-GR" sz="1600" kern="1200" dirty="0" err="1"/>
            <a:t>collection</a:t>
          </a:r>
          <a:r>
            <a:rPr lang="el-GR" sz="1600" kern="1200" dirty="0"/>
            <a:t>. The </a:t>
          </a:r>
          <a:r>
            <a:rPr lang="el-GR" sz="1600" kern="1200" dirty="0" err="1"/>
            <a:t>questionnaire</a:t>
          </a:r>
          <a:r>
            <a:rPr lang="el-GR" sz="1600" kern="1200" dirty="0"/>
            <a:t> w</a:t>
          </a:r>
          <a:r>
            <a:rPr lang="en-US" sz="1600" kern="1200" dirty="0"/>
            <a:t>as</a:t>
          </a:r>
          <a:r>
            <a:rPr lang="el-GR" sz="1600" kern="1200" dirty="0"/>
            <a:t> </a:t>
          </a:r>
          <a:r>
            <a:rPr lang="el-GR" sz="1600" kern="1200" dirty="0" err="1"/>
            <a:t>structured</a:t>
          </a:r>
          <a:r>
            <a:rPr lang="el-GR" sz="1600" kern="1200" dirty="0"/>
            <a:t> and the </a:t>
          </a:r>
          <a:r>
            <a:rPr lang="el-GR" sz="1600" kern="1200" dirty="0" err="1"/>
            <a:t>responses</a:t>
          </a:r>
          <a:r>
            <a:rPr lang="el-GR" sz="1600" kern="1200" dirty="0"/>
            <a:t> </a:t>
          </a:r>
          <a:r>
            <a:rPr lang="el-GR" sz="1600" kern="1200" dirty="0" err="1"/>
            <a:t>collected</a:t>
          </a:r>
          <a:r>
            <a:rPr lang="el-GR" sz="1600" kern="1200" dirty="0"/>
            <a:t> </a:t>
          </a:r>
          <a:r>
            <a:rPr lang="el-GR" sz="1600" kern="1200" dirty="0" err="1"/>
            <a:t>via</a:t>
          </a:r>
          <a:r>
            <a:rPr lang="el-GR" sz="1600" kern="1200" dirty="0"/>
            <a:t> the </a:t>
          </a:r>
          <a:r>
            <a:rPr lang="el-GR" sz="1600" kern="1200" dirty="0" err="1"/>
            <a:t>internet</a:t>
          </a:r>
          <a:r>
            <a:rPr lang="el-GR" sz="1600" kern="1200" dirty="0"/>
            <a:t>. </a:t>
          </a:r>
          <a:r>
            <a:rPr lang="el-GR" sz="1600" kern="1200" dirty="0" err="1"/>
            <a:t>To</a:t>
          </a:r>
          <a:r>
            <a:rPr lang="el-GR" sz="1600" kern="1200" dirty="0"/>
            <a:t> </a:t>
          </a:r>
          <a:r>
            <a:rPr lang="el-GR" sz="1600" kern="1200" dirty="0" err="1"/>
            <a:t>record</a:t>
          </a:r>
          <a:r>
            <a:rPr lang="el-GR" sz="1600" kern="1200" dirty="0"/>
            <a:t> the </a:t>
          </a:r>
          <a:r>
            <a:rPr lang="el-GR" sz="1600" kern="1200" dirty="0" err="1"/>
            <a:t>views</a:t>
          </a:r>
          <a:r>
            <a:rPr lang="el-GR" sz="1600" kern="1200" dirty="0"/>
            <a:t> of the </a:t>
          </a:r>
          <a:r>
            <a:rPr lang="el-GR" sz="1600" kern="1200" dirty="0" err="1"/>
            <a:t>sample</a:t>
          </a:r>
          <a:r>
            <a:rPr lang="el-GR" sz="1600" kern="1200" dirty="0"/>
            <a:t>, </a:t>
          </a:r>
          <a:r>
            <a:rPr lang="el-GR" sz="1600" kern="1200" dirty="0" err="1"/>
            <a:t>most</a:t>
          </a:r>
          <a:r>
            <a:rPr lang="el-GR" sz="1600" kern="1200" dirty="0"/>
            <a:t> of the </a:t>
          </a:r>
          <a:r>
            <a:rPr lang="el-GR" sz="1600" kern="1200" dirty="0" err="1"/>
            <a:t>questions</a:t>
          </a:r>
          <a:r>
            <a:rPr lang="en-US" sz="1600" kern="1200" dirty="0"/>
            <a:t> </a:t>
          </a:r>
          <a:r>
            <a:rPr lang="el-GR" sz="1600" kern="1200" dirty="0"/>
            <a:t> </a:t>
          </a:r>
          <a:r>
            <a:rPr lang="el-GR" sz="1600" kern="1200" dirty="0" err="1"/>
            <a:t>were</a:t>
          </a:r>
          <a:r>
            <a:rPr lang="el-GR" sz="1600" kern="1200" dirty="0"/>
            <a:t> </a:t>
          </a:r>
          <a:r>
            <a:rPr lang="el-GR" sz="1600" kern="1200" dirty="0" err="1"/>
            <a:t>closed-ended</a:t>
          </a:r>
          <a:r>
            <a:rPr lang="el-GR" sz="1600" kern="1200" dirty="0"/>
            <a:t> </a:t>
          </a:r>
          <a:r>
            <a:rPr lang="el-GR" sz="1600" kern="1200" dirty="0" err="1"/>
            <a:t>structured</a:t>
          </a:r>
          <a:r>
            <a:rPr lang="el-GR" sz="1600" kern="1200" dirty="0"/>
            <a:t> </a:t>
          </a:r>
          <a:r>
            <a:rPr lang="el-GR" sz="1600" kern="1200" dirty="0" err="1"/>
            <a:t>questions</a:t>
          </a:r>
          <a:r>
            <a:rPr lang="en-US" sz="1600" kern="1200" dirty="0"/>
            <a:t>. </a:t>
          </a:r>
        </a:p>
      </dsp:txBody>
      <dsp:txXfrm>
        <a:off x="3977238" y="1801624"/>
        <a:ext cx="2815078" cy="2380014"/>
      </dsp:txXfrm>
    </dsp:sp>
    <dsp:sp modelId="{4E6142DD-6AED-4EE1-A4C2-75D3FCDBC7A4}">
      <dsp:nvSpPr>
        <dsp:cNvPr id="0" name=""/>
        <dsp:cNvSpPr/>
      </dsp:nvSpPr>
      <dsp:spPr>
        <a:xfrm>
          <a:off x="3518728" y="3639555"/>
          <a:ext cx="4854581" cy="1007805"/>
        </a:xfrm>
        <a:custGeom>
          <a:avLst/>
          <a:gdLst/>
          <a:ahLst/>
          <a:cxnLst/>
          <a:rect l="0" t="0" r="0" b="0"/>
          <a:pathLst>
            <a:path>
              <a:moveTo>
                <a:pt x="4854581" y="0"/>
              </a:moveTo>
              <a:lnTo>
                <a:pt x="4854581" y="521002"/>
              </a:lnTo>
              <a:lnTo>
                <a:pt x="0" y="521002"/>
              </a:lnTo>
              <a:lnTo>
                <a:pt x="0" y="1007805"/>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821909" y="4140965"/>
        <a:ext cx="248219" cy="4986"/>
      </dsp:txXfrm>
    </dsp:sp>
    <dsp:sp modelId="{0C8CFF87-5E70-4200-AD5D-65DCF3D7133F}">
      <dsp:nvSpPr>
        <dsp:cNvPr id="0" name=""/>
        <dsp:cNvSpPr/>
      </dsp:nvSpPr>
      <dsp:spPr>
        <a:xfrm>
          <a:off x="7290438" y="2341908"/>
          <a:ext cx="2165744" cy="1299446"/>
        </a:xfrm>
        <a:prstGeom prst="rect">
          <a:avLst/>
        </a:prstGeom>
        <a:gradFill rotWithShape="0">
          <a:gsLst>
            <a:gs pos="0">
              <a:schemeClr val="accent2">
                <a:hueOff val="0"/>
                <a:satOff val="0"/>
                <a:lumOff val="0"/>
                <a:alphaOff val="0"/>
                <a:tint val="94000"/>
                <a:satMod val="105000"/>
                <a:lumMod val="102000"/>
              </a:schemeClr>
            </a:gs>
            <a:gs pos="100000">
              <a:schemeClr val="accent2">
                <a:hueOff val="0"/>
                <a:satOff val="0"/>
                <a:lumOff val="0"/>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123" tIns="111395" rIns="106123" bIns="111395" numCol="1" spcCol="1270" anchor="ctr" anchorCtr="0">
          <a:noAutofit/>
        </a:bodyPr>
        <a:lstStyle/>
        <a:p>
          <a:pPr marL="0" lvl="0" indent="0" algn="ctr" defTabSz="889000">
            <a:lnSpc>
              <a:spcPct val="90000"/>
            </a:lnSpc>
            <a:spcBef>
              <a:spcPct val="0"/>
            </a:spcBef>
            <a:spcAft>
              <a:spcPct val="35000"/>
            </a:spcAft>
            <a:buNone/>
          </a:pPr>
          <a:r>
            <a:rPr lang="en-US" sz="2000" b="1" kern="1200" dirty="0"/>
            <a:t>Sample of Work</a:t>
          </a:r>
          <a:endParaRPr lang="en-US" sz="2000" kern="1200" dirty="0"/>
        </a:p>
      </dsp:txBody>
      <dsp:txXfrm>
        <a:off x="7290438" y="2341908"/>
        <a:ext cx="2165744" cy="1299446"/>
      </dsp:txXfrm>
    </dsp:sp>
    <dsp:sp modelId="{5E076167-F990-4CBA-89BC-E0F4B08091BA}">
      <dsp:nvSpPr>
        <dsp:cNvPr id="0" name=""/>
        <dsp:cNvSpPr/>
      </dsp:nvSpPr>
      <dsp:spPr>
        <a:xfrm>
          <a:off x="1313372" y="4679760"/>
          <a:ext cx="4410712" cy="1709045"/>
        </a:xfrm>
        <a:prstGeom prst="rect">
          <a:avLst/>
        </a:prstGeom>
        <a:gradFill rotWithShape="0">
          <a:gsLst>
            <a:gs pos="0">
              <a:schemeClr val="accent3">
                <a:hueOff val="0"/>
                <a:satOff val="0"/>
                <a:lumOff val="0"/>
                <a:alphaOff val="0"/>
                <a:tint val="94000"/>
                <a:satMod val="105000"/>
                <a:lumMod val="102000"/>
              </a:schemeClr>
            </a:gs>
            <a:gs pos="100000">
              <a:schemeClr val="accent3">
                <a:hueOff val="0"/>
                <a:satOff val="0"/>
                <a:lumOff val="0"/>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123" tIns="111395" rIns="106123" bIns="111395" numCol="1" spcCol="1270" anchor="ctr" anchorCtr="0">
          <a:noAutofit/>
        </a:bodyPr>
        <a:lstStyle/>
        <a:p>
          <a:pPr marL="0" lvl="0" indent="0" algn="ctr" defTabSz="711200">
            <a:lnSpc>
              <a:spcPct val="90000"/>
            </a:lnSpc>
            <a:spcBef>
              <a:spcPct val="0"/>
            </a:spcBef>
            <a:spcAft>
              <a:spcPct val="35000"/>
            </a:spcAft>
            <a:buNone/>
          </a:pPr>
          <a:r>
            <a:rPr lang="el-GR" sz="1600" kern="1200" dirty="0"/>
            <a:t>The </a:t>
          </a:r>
          <a:r>
            <a:rPr lang="el-GR" sz="1600" kern="1200" dirty="0" err="1"/>
            <a:t>sample</a:t>
          </a:r>
          <a:r>
            <a:rPr lang="el-GR" sz="1600" kern="1200" dirty="0"/>
            <a:t> of the </a:t>
          </a:r>
          <a:r>
            <a:rPr lang="el-GR" sz="1600" kern="1200" dirty="0" err="1"/>
            <a:t>work</a:t>
          </a:r>
          <a:r>
            <a:rPr lang="el-GR" sz="1600" kern="1200" dirty="0"/>
            <a:t> w</a:t>
          </a:r>
          <a:r>
            <a:rPr lang="en-US" sz="1600" kern="1200" dirty="0"/>
            <a:t>as</a:t>
          </a:r>
          <a:r>
            <a:rPr lang="el-GR" sz="1600" kern="1200" dirty="0"/>
            <a:t> </a:t>
          </a:r>
          <a:r>
            <a:rPr lang="el-GR" sz="1600" kern="1200" dirty="0" err="1"/>
            <a:t>primary</a:t>
          </a:r>
          <a:r>
            <a:rPr lang="el-GR" sz="1600" kern="1200" dirty="0"/>
            <a:t> </a:t>
          </a:r>
          <a:r>
            <a:rPr lang="el-GR" sz="1600" kern="1200" dirty="0" err="1"/>
            <a:t>school</a:t>
          </a:r>
          <a:r>
            <a:rPr lang="el-GR" sz="1600" kern="1200" dirty="0"/>
            <a:t> </a:t>
          </a:r>
          <a:r>
            <a:rPr lang="el-GR" sz="1600" kern="1200" dirty="0" err="1"/>
            <a:t>teachers</a:t>
          </a:r>
          <a:r>
            <a:rPr lang="en-US" sz="1600" kern="1200" dirty="0"/>
            <a:t>.</a:t>
          </a:r>
          <a:r>
            <a:rPr lang="el-GR" sz="1600" kern="1200" dirty="0"/>
            <a:t> </a:t>
          </a:r>
          <a:r>
            <a:rPr lang="el-GR" sz="1600" kern="1200" dirty="0" err="1"/>
            <a:t>No</a:t>
          </a:r>
          <a:r>
            <a:rPr lang="el-GR" sz="1600" kern="1200" dirty="0"/>
            <a:t> </a:t>
          </a:r>
          <a:r>
            <a:rPr lang="el-GR" sz="1600" kern="1200" dirty="0" err="1"/>
            <a:t>sampling</a:t>
          </a:r>
          <a:r>
            <a:rPr lang="el-GR" sz="1600" kern="1200" dirty="0"/>
            <a:t> </a:t>
          </a:r>
          <a:r>
            <a:rPr lang="el-GR" sz="1600" kern="1200" dirty="0" err="1"/>
            <a:t>method</a:t>
          </a:r>
          <a:r>
            <a:rPr lang="el-GR" sz="1600" kern="1200" dirty="0"/>
            <a:t> </a:t>
          </a:r>
          <a:r>
            <a:rPr lang="el-GR" sz="1600" kern="1200" dirty="0" err="1"/>
            <a:t>was</a:t>
          </a:r>
          <a:r>
            <a:rPr lang="el-GR" sz="1600" kern="1200" dirty="0"/>
            <a:t> </a:t>
          </a:r>
          <a:r>
            <a:rPr lang="el-GR" sz="1600" kern="1200" dirty="0" err="1"/>
            <a:t>used</a:t>
          </a:r>
          <a:r>
            <a:rPr lang="el-GR" sz="1600" kern="1200" dirty="0"/>
            <a:t> </a:t>
          </a:r>
          <a:r>
            <a:rPr lang="el-GR" sz="1600" kern="1200" dirty="0" err="1"/>
            <a:t>to</a:t>
          </a:r>
          <a:r>
            <a:rPr lang="el-GR" sz="1600" kern="1200" dirty="0"/>
            <a:t> </a:t>
          </a:r>
          <a:r>
            <a:rPr lang="el-GR" sz="1600" kern="1200" dirty="0" err="1"/>
            <a:t>select</a:t>
          </a:r>
          <a:r>
            <a:rPr lang="el-GR" sz="1600" kern="1200" dirty="0"/>
            <a:t> the </a:t>
          </a:r>
          <a:r>
            <a:rPr lang="el-GR" sz="1600" kern="1200" dirty="0" err="1"/>
            <a:t>sample</a:t>
          </a:r>
          <a:r>
            <a:rPr lang="el-GR" sz="1600" kern="1200" dirty="0"/>
            <a:t>. </a:t>
          </a:r>
          <a:r>
            <a:rPr lang="el-GR" sz="1600" kern="1200" dirty="0" err="1"/>
            <a:t>Thus</a:t>
          </a:r>
          <a:r>
            <a:rPr lang="el-GR" sz="1600" kern="1200" dirty="0"/>
            <a:t>, the </a:t>
          </a:r>
          <a:r>
            <a:rPr lang="el-GR" sz="1600" kern="1200" dirty="0" err="1"/>
            <a:t>results</a:t>
          </a:r>
          <a:r>
            <a:rPr lang="el-GR" sz="1600" kern="1200" dirty="0"/>
            <a:t> </a:t>
          </a:r>
          <a:r>
            <a:rPr lang="el-GR" sz="1600" kern="1200" dirty="0" err="1"/>
            <a:t>cannot</a:t>
          </a:r>
          <a:r>
            <a:rPr lang="el-GR" sz="1600" kern="1200" dirty="0"/>
            <a:t> </a:t>
          </a:r>
          <a:r>
            <a:rPr lang="el-GR" sz="1600" kern="1200" dirty="0" err="1"/>
            <a:t>be</a:t>
          </a:r>
          <a:r>
            <a:rPr lang="el-GR" sz="1600" kern="1200" dirty="0"/>
            <a:t> </a:t>
          </a:r>
          <a:r>
            <a:rPr lang="el-GR" sz="1600" kern="1200" dirty="0" err="1"/>
            <a:t>generalized</a:t>
          </a:r>
          <a:r>
            <a:rPr lang="el-GR" sz="1600" kern="1200" dirty="0"/>
            <a:t> </a:t>
          </a:r>
          <a:r>
            <a:rPr lang="el-GR" sz="1600" kern="1200" dirty="0" err="1"/>
            <a:t>to</a:t>
          </a:r>
          <a:r>
            <a:rPr lang="el-GR" sz="1600" kern="1200" dirty="0"/>
            <a:t> the </a:t>
          </a:r>
          <a:r>
            <a:rPr lang="el-GR" sz="1600" kern="1200" dirty="0" err="1"/>
            <a:t>broader</a:t>
          </a:r>
          <a:r>
            <a:rPr lang="el-GR" sz="1600" kern="1200" dirty="0"/>
            <a:t> </a:t>
          </a:r>
          <a:r>
            <a:rPr lang="el-GR" sz="1600" kern="1200" dirty="0" err="1"/>
            <a:t>educational</a:t>
          </a:r>
          <a:r>
            <a:rPr lang="el-GR" sz="1600" kern="1200" dirty="0"/>
            <a:t> </a:t>
          </a:r>
          <a:r>
            <a:rPr lang="el-GR" sz="1600" kern="1200" dirty="0" err="1"/>
            <a:t>community</a:t>
          </a:r>
          <a:r>
            <a:rPr lang="el-GR" sz="1600" kern="1200" dirty="0"/>
            <a:t>. The </a:t>
          </a:r>
          <a:r>
            <a:rPr lang="el-GR" sz="1600" kern="1200" dirty="0" err="1"/>
            <a:t>research</a:t>
          </a:r>
          <a:r>
            <a:rPr lang="el-GR" sz="1600" kern="1200" dirty="0"/>
            <a:t> </a:t>
          </a:r>
          <a:r>
            <a:rPr lang="el-GR" sz="1600" kern="1200" dirty="0" err="1"/>
            <a:t>sample</a:t>
          </a:r>
          <a:r>
            <a:rPr lang="el-GR" sz="1600" kern="1200" dirty="0"/>
            <a:t> </a:t>
          </a:r>
          <a:r>
            <a:rPr lang="el-GR" sz="1600" kern="1200" dirty="0" err="1"/>
            <a:t>that</a:t>
          </a:r>
          <a:r>
            <a:rPr lang="el-GR" sz="1600" kern="1200" dirty="0"/>
            <a:t> </a:t>
          </a:r>
          <a:r>
            <a:rPr lang="el-GR" sz="1600" kern="1200" dirty="0" err="1"/>
            <a:t>completed</a:t>
          </a:r>
          <a:r>
            <a:rPr lang="el-GR" sz="1600" kern="1200" dirty="0"/>
            <a:t> the </a:t>
          </a:r>
          <a:r>
            <a:rPr lang="el-GR" sz="1600" kern="1200" dirty="0" err="1"/>
            <a:t>questionnaire</a:t>
          </a:r>
          <a:r>
            <a:rPr lang="el-GR" sz="1600" kern="1200" dirty="0"/>
            <a:t> </a:t>
          </a:r>
          <a:r>
            <a:rPr lang="el-GR" sz="1600" kern="1200" dirty="0" err="1"/>
            <a:t>amounted</a:t>
          </a:r>
          <a:r>
            <a:rPr lang="el-GR" sz="1600" kern="1200" dirty="0"/>
            <a:t> </a:t>
          </a:r>
          <a:r>
            <a:rPr lang="el-GR" sz="1600" kern="1200" dirty="0" err="1"/>
            <a:t>to</a:t>
          </a:r>
          <a:r>
            <a:rPr lang="el-GR" sz="1600" kern="1200" dirty="0"/>
            <a:t> 161 </a:t>
          </a:r>
          <a:r>
            <a:rPr lang="el-GR" sz="1600" kern="1200" dirty="0" err="1"/>
            <a:t>participants</a:t>
          </a:r>
          <a:r>
            <a:rPr lang="en-US" sz="1600" kern="1200" dirty="0"/>
            <a:t>.</a:t>
          </a:r>
        </a:p>
      </dsp:txBody>
      <dsp:txXfrm>
        <a:off x="1313372" y="4679760"/>
        <a:ext cx="4410712" cy="170904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437636-09E7-4F9A-A598-01CF39CC572A}">
      <dsp:nvSpPr>
        <dsp:cNvPr id="0" name=""/>
        <dsp:cNvSpPr/>
      </dsp:nvSpPr>
      <dsp:spPr>
        <a:xfrm>
          <a:off x="0" y="48613"/>
          <a:ext cx="7622283" cy="1551420"/>
        </a:xfrm>
        <a:prstGeom prst="roundRect">
          <a:avLst/>
        </a:prstGeom>
        <a:gradFill rotWithShape="0">
          <a:gsLst>
            <a:gs pos="0">
              <a:schemeClr val="accent5">
                <a:hueOff val="0"/>
                <a:satOff val="0"/>
                <a:lumOff val="0"/>
                <a:alphaOff val="0"/>
                <a:tint val="94000"/>
                <a:satMod val="105000"/>
                <a:lumMod val="102000"/>
              </a:schemeClr>
            </a:gs>
            <a:gs pos="100000">
              <a:schemeClr val="accent5">
                <a:hueOff val="0"/>
                <a:satOff val="0"/>
                <a:lumOff val="0"/>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A</a:t>
          </a:r>
          <a:r>
            <a:rPr lang="en-US" sz="1700" kern="1200"/>
            <a:t>lso,</a:t>
          </a:r>
          <a:r>
            <a:rPr lang="el-GR" sz="1700" kern="1200"/>
            <a:t> most teachers express a desire to be trained in new technologies and digital tools to make the implementation of online teaching easier. With the integration of new technologies into the educational process, the teacher is transformed. His role is redefined and changes that contribute to the creation of self-regulated learning (Raptis &amp; Rapti, 2013), which motivates students and encourages discussion and communication.</a:t>
          </a:r>
          <a:endParaRPr lang="en-US" sz="1700" kern="1200"/>
        </a:p>
      </dsp:txBody>
      <dsp:txXfrm>
        <a:off x="75734" y="124347"/>
        <a:ext cx="7470815" cy="1399952"/>
      </dsp:txXfrm>
    </dsp:sp>
    <dsp:sp modelId="{40CA2E2F-E635-485B-9BFC-A115B6BDD41C}">
      <dsp:nvSpPr>
        <dsp:cNvPr id="0" name=""/>
        <dsp:cNvSpPr/>
      </dsp:nvSpPr>
      <dsp:spPr>
        <a:xfrm>
          <a:off x="0" y="1648993"/>
          <a:ext cx="7622283" cy="1551420"/>
        </a:xfrm>
        <a:prstGeom prst="roundRect">
          <a:avLst/>
        </a:prstGeom>
        <a:gradFill rotWithShape="0">
          <a:gsLst>
            <a:gs pos="0">
              <a:schemeClr val="accent5">
                <a:hueOff val="-1102852"/>
                <a:satOff val="-5923"/>
                <a:lumOff val="2026"/>
                <a:alphaOff val="0"/>
                <a:tint val="94000"/>
                <a:satMod val="105000"/>
                <a:lumMod val="102000"/>
              </a:schemeClr>
            </a:gs>
            <a:gs pos="100000">
              <a:schemeClr val="accent5">
                <a:hueOff val="-1102852"/>
                <a:satOff val="-5923"/>
                <a:lumOff val="2026"/>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Despite the difficult and adverse conditions, distance learning brought the desired results, the teaching staff largely adapted and using new technologies was able to help students, providing them with a wealth of knowledge. Many educators support the coexistence of digital and in-person education in the future, as this blended learning model completes the educational process.</a:t>
          </a:r>
          <a:endParaRPr lang="en-US" sz="1700" kern="1200"/>
        </a:p>
      </dsp:txBody>
      <dsp:txXfrm>
        <a:off x="75734" y="1724727"/>
        <a:ext cx="7470815" cy="1399952"/>
      </dsp:txXfrm>
    </dsp:sp>
    <dsp:sp modelId="{24440335-5F82-47EC-A3DD-8ED3896D392F}">
      <dsp:nvSpPr>
        <dsp:cNvPr id="0" name=""/>
        <dsp:cNvSpPr/>
      </dsp:nvSpPr>
      <dsp:spPr>
        <a:xfrm>
          <a:off x="0" y="3249373"/>
          <a:ext cx="7622283" cy="1551420"/>
        </a:xfrm>
        <a:prstGeom prst="roundRect">
          <a:avLst/>
        </a:prstGeom>
        <a:gradFill rotWithShape="0">
          <a:gsLst>
            <a:gs pos="0">
              <a:schemeClr val="accent5">
                <a:hueOff val="-2205704"/>
                <a:satOff val="-11847"/>
                <a:lumOff val="4052"/>
                <a:alphaOff val="0"/>
                <a:tint val="94000"/>
                <a:satMod val="105000"/>
                <a:lumMod val="102000"/>
              </a:schemeClr>
            </a:gs>
            <a:gs pos="100000">
              <a:schemeClr val="accent5">
                <a:hueOff val="-2205704"/>
                <a:satOff val="-11847"/>
                <a:lumOff val="4052"/>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t>Suggestion</a:t>
          </a:r>
          <a:endParaRPr lang="en-US" sz="2400" kern="1200" dirty="0"/>
        </a:p>
      </dsp:txBody>
      <dsp:txXfrm>
        <a:off x="75734" y="3325107"/>
        <a:ext cx="7470815" cy="1399952"/>
      </dsp:txXfrm>
    </dsp:sp>
    <dsp:sp modelId="{8E4B7843-DBD9-45FC-B7BB-4AA796B76C15}">
      <dsp:nvSpPr>
        <dsp:cNvPr id="0" name=""/>
        <dsp:cNvSpPr/>
      </dsp:nvSpPr>
      <dsp:spPr>
        <a:xfrm>
          <a:off x="0" y="4849754"/>
          <a:ext cx="7622283" cy="1551420"/>
        </a:xfrm>
        <a:prstGeom prst="roundRect">
          <a:avLst/>
        </a:prstGeom>
        <a:gradFill rotWithShape="0">
          <a:gsLst>
            <a:gs pos="0">
              <a:schemeClr val="accent5">
                <a:hueOff val="-3308557"/>
                <a:satOff val="-17770"/>
                <a:lumOff val="6078"/>
                <a:alphaOff val="0"/>
                <a:tint val="94000"/>
                <a:satMod val="105000"/>
                <a:lumMod val="102000"/>
              </a:schemeClr>
            </a:gs>
            <a:gs pos="100000">
              <a:schemeClr val="accent5">
                <a:hueOff val="-3308557"/>
                <a:satOff val="-17770"/>
                <a:lumOff val="6078"/>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For the future, it is proposed to create networks between educators, schools and institutions from various parts of the world, so that the educational population can collaborate, exchange opinions, information, knowledge, experiences and new ways of acting. In this way, education will evolve and science will progress.</a:t>
          </a:r>
          <a:r>
            <a:rPr lang="en-US" sz="1700" kern="1200"/>
            <a:t> </a:t>
          </a:r>
        </a:p>
      </dsp:txBody>
      <dsp:txXfrm>
        <a:off x="75734" y="4925488"/>
        <a:ext cx="7470815" cy="139995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8D8D3E60-EC02-4CBF-BC87-80226325CEF2}" type="datetimeFigureOut">
              <a:rPr lang="el-GR" smtClean="0"/>
              <a:t>7/7/2025</a:t>
            </a:fld>
            <a:endParaRPr lang="el-GR"/>
          </a:p>
        </p:txBody>
      </p:sp>
      <p:sp>
        <p:nvSpPr>
          <p:cNvPr id="5" name="Footer Placeholder 4"/>
          <p:cNvSpPr>
            <a:spLocks noGrp="1"/>
          </p:cNvSpPr>
          <p:nvPr>
            <p:ph type="ftr" sz="quarter" idx="11"/>
          </p:nvPr>
        </p:nvSpPr>
        <p:spPr>
          <a:xfrm>
            <a:off x="1876424" y="5410201"/>
            <a:ext cx="5124886" cy="365125"/>
          </a:xfrm>
        </p:spPr>
        <p:txBody>
          <a:bodyPr/>
          <a:lstStyle/>
          <a:p>
            <a:endParaRPr lang="el-GR"/>
          </a:p>
        </p:txBody>
      </p:sp>
      <p:sp>
        <p:nvSpPr>
          <p:cNvPr id="6" name="Slide Number Placeholder 5"/>
          <p:cNvSpPr>
            <a:spLocks noGrp="1"/>
          </p:cNvSpPr>
          <p:nvPr>
            <p:ph type="sldNum" sz="quarter" idx="12"/>
          </p:nvPr>
        </p:nvSpPr>
        <p:spPr>
          <a:xfrm>
            <a:off x="9896911" y="5410199"/>
            <a:ext cx="771089" cy="365125"/>
          </a:xfrm>
        </p:spPr>
        <p:txBody>
          <a:bodyPr/>
          <a:lstStyle/>
          <a:p>
            <a:fld id="{9A91AE4C-D26C-4969-9C5F-3A0E5E8DE158}" type="slidenum">
              <a:rPr lang="el-GR" smtClean="0"/>
              <a:t>‹Nº›</a:t>
            </a:fld>
            <a:endParaRPr lang="el-GR"/>
          </a:p>
        </p:txBody>
      </p:sp>
    </p:spTree>
    <p:extLst>
      <p:ext uri="{BB962C8B-B14F-4D97-AF65-F5344CB8AC3E}">
        <p14:creationId xmlns:p14="http://schemas.microsoft.com/office/powerpoint/2010/main" val="2931316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8D8D3E60-EC02-4CBF-BC87-80226325CEF2}" type="datetimeFigureOut">
              <a:rPr lang="el-GR" smtClean="0"/>
              <a:t>7/7/2025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A91AE4C-D26C-4969-9C5F-3A0E5E8DE158}" type="slidenum">
              <a:rPr lang="el-GR" smtClean="0"/>
              <a:t>‹Nº›</a:t>
            </a:fld>
            <a:endParaRPr lang="el-GR"/>
          </a:p>
        </p:txBody>
      </p:sp>
    </p:spTree>
    <p:extLst>
      <p:ext uri="{BB962C8B-B14F-4D97-AF65-F5344CB8AC3E}">
        <p14:creationId xmlns:p14="http://schemas.microsoft.com/office/powerpoint/2010/main" val="807218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8D8D3E60-EC02-4CBF-BC87-80226325CEF2}" type="datetimeFigureOut">
              <a:rPr lang="el-GR" smtClean="0"/>
              <a:t>7/7/2025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A91AE4C-D26C-4969-9C5F-3A0E5E8DE158}" type="slidenum">
              <a:rPr lang="el-GR" smtClean="0"/>
              <a:t>‹Nº›</a:t>
            </a:fld>
            <a:endParaRPr lang="el-GR"/>
          </a:p>
        </p:txBody>
      </p:sp>
    </p:spTree>
    <p:extLst>
      <p:ext uri="{BB962C8B-B14F-4D97-AF65-F5344CB8AC3E}">
        <p14:creationId xmlns:p14="http://schemas.microsoft.com/office/powerpoint/2010/main" val="24446521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8D8D3E60-EC02-4CBF-BC87-80226325CEF2}" type="datetimeFigureOut">
              <a:rPr lang="el-GR" smtClean="0"/>
              <a:t>7/7/2025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A91AE4C-D26C-4969-9C5F-3A0E5E8DE158}" type="slidenum">
              <a:rPr lang="el-GR" smtClean="0"/>
              <a:t>‹Nº›</a:t>
            </a:fld>
            <a:endParaRPr lang="el-GR"/>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294629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8D8D3E60-EC02-4CBF-BC87-80226325CEF2}" type="datetimeFigureOut">
              <a:rPr lang="el-GR" smtClean="0"/>
              <a:t>7/7/2025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A91AE4C-D26C-4969-9C5F-3A0E5E8DE158}" type="slidenum">
              <a:rPr lang="el-GR" smtClean="0"/>
              <a:t>‹Nº›</a:t>
            </a:fld>
            <a:endParaRPr lang="el-GR"/>
          </a:p>
        </p:txBody>
      </p:sp>
    </p:spTree>
    <p:extLst>
      <p:ext uri="{BB962C8B-B14F-4D97-AF65-F5344CB8AC3E}">
        <p14:creationId xmlns:p14="http://schemas.microsoft.com/office/powerpoint/2010/main" val="538476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8D8D3E60-EC02-4CBF-BC87-80226325CEF2}" type="datetimeFigureOut">
              <a:rPr lang="el-GR" smtClean="0"/>
              <a:t>7/7/2025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9A91AE4C-D26C-4969-9C5F-3A0E5E8DE158}" type="slidenum">
              <a:rPr lang="el-GR" smtClean="0"/>
              <a:t>‹Nº›</a:t>
            </a:fld>
            <a:endParaRPr lang="el-GR"/>
          </a:p>
        </p:txBody>
      </p:sp>
    </p:spTree>
    <p:extLst>
      <p:ext uri="{BB962C8B-B14F-4D97-AF65-F5344CB8AC3E}">
        <p14:creationId xmlns:p14="http://schemas.microsoft.com/office/powerpoint/2010/main" val="19360523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8D8D3E60-EC02-4CBF-BC87-80226325CEF2}" type="datetimeFigureOut">
              <a:rPr lang="el-GR" smtClean="0"/>
              <a:t>7/7/2025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9A91AE4C-D26C-4969-9C5F-3A0E5E8DE158}" type="slidenum">
              <a:rPr lang="el-GR" smtClean="0"/>
              <a:t>‹Nº›</a:t>
            </a:fld>
            <a:endParaRPr lang="el-GR"/>
          </a:p>
        </p:txBody>
      </p:sp>
    </p:spTree>
    <p:extLst>
      <p:ext uri="{BB962C8B-B14F-4D97-AF65-F5344CB8AC3E}">
        <p14:creationId xmlns:p14="http://schemas.microsoft.com/office/powerpoint/2010/main" val="754360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D8D3E60-EC02-4CBF-BC87-80226325CEF2}" type="datetimeFigureOut">
              <a:rPr lang="el-GR" smtClean="0"/>
              <a:t>7/7/2025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A91AE4C-D26C-4969-9C5F-3A0E5E8DE158}" type="slidenum">
              <a:rPr lang="el-GR" smtClean="0"/>
              <a:t>‹Nº›</a:t>
            </a:fld>
            <a:endParaRPr lang="el-GR"/>
          </a:p>
        </p:txBody>
      </p:sp>
    </p:spTree>
    <p:extLst>
      <p:ext uri="{BB962C8B-B14F-4D97-AF65-F5344CB8AC3E}">
        <p14:creationId xmlns:p14="http://schemas.microsoft.com/office/powerpoint/2010/main" val="36492751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D8D3E60-EC02-4CBF-BC87-80226325CEF2}" type="datetimeFigureOut">
              <a:rPr lang="el-GR" smtClean="0"/>
              <a:t>7/7/2025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A91AE4C-D26C-4969-9C5F-3A0E5E8DE158}" type="slidenum">
              <a:rPr lang="el-GR" smtClean="0"/>
              <a:t>‹Nº›</a:t>
            </a:fld>
            <a:endParaRPr lang="el-GR"/>
          </a:p>
        </p:txBody>
      </p:sp>
    </p:spTree>
    <p:extLst>
      <p:ext uri="{BB962C8B-B14F-4D97-AF65-F5344CB8AC3E}">
        <p14:creationId xmlns:p14="http://schemas.microsoft.com/office/powerpoint/2010/main" val="2215139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D8D3E60-EC02-4CBF-BC87-80226325CEF2}" type="datetimeFigureOut">
              <a:rPr lang="el-GR" smtClean="0"/>
              <a:t>7/7/2025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A91AE4C-D26C-4969-9C5F-3A0E5E8DE158}" type="slidenum">
              <a:rPr lang="el-GR" smtClean="0"/>
              <a:t>‹Nº›</a:t>
            </a:fld>
            <a:endParaRPr lang="el-GR"/>
          </a:p>
        </p:txBody>
      </p:sp>
    </p:spTree>
    <p:extLst>
      <p:ext uri="{BB962C8B-B14F-4D97-AF65-F5344CB8AC3E}">
        <p14:creationId xmlns:p14="http://schemas.microsoft.com/office/powerpoint/2010/main" val="734190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8D8D3E60-EC02-4CBF-BC87-80226325CEF2}" type="datetimeFigureOut">
              <a:rPr lang="el-GR" smtClean="0"/>
              <a:t>7/7/2025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A91AE4C-D26C-4969-9C5F-3A0E5E8DE158}" type="slidenum">
              <a:rPr lang="el-GR" smtClean="0"/>
              <a:t>‹Nº›</a:t>
            </a:fld>
            <a:endParaRPr lang="el-GR"/>
          </a:p>
        </p:txBody>
      </p:sp>
    </p:spTree>
    <p:extLst>
      <p:ext uri="{BB962C8B-B14F-4D97-AF65-F5344CB8AC3E}">
        <p14:creationId xmlns:p14="http://schemas.microsoft.com/office/powerpoint/2010/main" val="3764804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8D8D3E60-EC02-4CBF-BC87-80226325CEF2}" type="datetimeFigureOut">
              <a:rPr lang="el-GR" smtClean="0"/>
              <a:t>7/7/2025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A91AE4C-D26C-4969-9C5F-3A0E5E8DE158}" type="slidenum">
              <a:rPr lang="el-GR" smtClean="0"/>
              <a:t>‹Nº›</a:t>
            </a:fld>
            <a:endParaRPr lang="el-GR"/>
          </a:p>
        </p:txBody>
      </p:sp>
    </p:spTree>
    <p:extLst>
      <p:ext uri="{BB962C8B-B14F-4D97-AF65-F5344CB8AC3E}">
        <p14:creationId xmlns:p14="http://schemas.microsoft.com/office/powerpoint/2010/main" val="10843321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41410" y="3073397"/>
            <a:ext cx="4878391"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3073397"/>
            <a:ext cx="4875210"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8D8D3E60-EC02-4CBF-BC87-80226325CEF2}" type="datetimeFigureOut">
              <a:rPr lang="el-GR" smtClean="0"/>
              <a:t>7/7/2025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9A91AE4C-D26C-4969-9C5F-3A0E5E8DE158}" type="slidenum">
              <a:rPr lang="el-GR" smtClean="0"/>
              <a:t>‹Nº›</a:t>
            </a:fld>
            <a:endParaRPr lang="el-GR"/>
          </a:p>
        </p:txBody>
      </p:sp>
    </p:spTree>
    <p:extLst>
      <p:ext uri="{BB962C8B-B14F-4D97-AF65-F5344CB8AC3E}">
        <p14:creationId xmlns:p14="http://schemas.microsoft.com/office/powerpoint/2010/main" val="3531925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8D8D3E60-EC02-4CBF-BC87-80226325CEF2}" type="datetimeFigureOut">
              <a:rPr lang="el-GR" smtClean="0"/>
              <a:t>7/7/2025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9A91AE4C-D26C-4969-9C5F-3A0E5E8DE158}" type="slidenum">
              <a:rPr lang="el-GR" smtClean="0"/>
              <a:t>‹Nº›</a:t>
            </a:fld>
            <a:endParaRPr lang="el-GR"/>
          </a:p>
        </p:txBody>
      </p:sp>
    </p:spTree>
    <p:extLst>
      <p:ext uri="{BB962C8B-B14F-4D97-AF65-F5344CB8AC3E}">
        <p14:creationId xmlns:p14="http://schemas.microsoft.com/office/powerpoint/2010/main" val="1346812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8D3E60-EC02-4CBF-BC87-80226325CEF2}" type="datetimeFigureOut">
              <a:rPr lang="el-GR" smtClean="0"/>
              <a:t>7/7/2025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9A91AE4C-D26C-4969-9C5F-3A0E5E8DE158}" type="slidenum">
              <a:rPr lang="el-GR" smtClean="0"/>
              <a:t>‹Nº›</a:t>
            </a:fld>
            <a:endParaRPr lang="el-GR"/>
          </a:p>
        </p:txBody>
      </p:sp>
    </p:spTree>
    <p:extLst>
      <p:ext uri="{BB962C8B-B14F-4D97-AF65-F5344CB8AC3E}">
        <p14:creationId xmlns:p14="http://schemas.microsoft.com/office/powerpoint/2010/main" val="3601279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8D8D3E60-EC02-4CBF-BC87-80226325CEF2}" type="datetimeFigureOut">
              <a:rPr lang="el-GR" smtClean="0"/>
              <a:t>7/7/2025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A91AE4C-D26C-4969-9C5F-3A0E5E8DE158}" type="slidenum">
              <a:rPr lang="el-GR" smtClean="0"/>
              <a:t>‹Nº›</a:t>
            </a:fld>
            <a:endParaRPr lang="el-GR"/>
          </a:p>
        </p:txBody>
      </p:sp>
    </p:spTree>
    <p:extLst>
      <p:ext uri="{BB962C8B-B14F-4D97-AF65-F5344CB8AC3E}">
        <p14:creationId xmlns:p14="http://schemas.microsoft.com/office/powerpoint/2010/main" val="3390244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8D8D3E60-EC02-4CBF-BC87-80226325CEF2}" type="datetimeFigureOut">
              <a:rPr lang="el-GR" smtClean="0"/>
              <a:t>7/7/2025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A91AE4C-D26C-4969-9C5F-3A0E5E8DE158}" type="slidenum">
              <a:rPr lang="el-GR" smtClean="0"/>
              <a:t>‹Nº›</a:t>
            </a:fld>
            <a:endParaRPr lang="el-GR"/>
          </a:p>
        </p:txBody>
      </p:sp>
    </p:spTree>
    <p:extLst>
      <p:ext uri="{BB962C8B-B14F-4D97-AF65-F5344CB8AC3E}">
        <p14:creationId xmlns:p14="http://schemas.microsoft.com/office/powerpoint/2010/main" val="2210659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8D8D3E60-EC02-4CBF-BC87-80226325CEF2}" type="datetimeFigureOut">
              <a:rPr lang="el-GR" smtClean="0"/>
              <a:t>7/7/2025</a:t>
            </a:fld>
            <a:endParaRPr lang="el-GR"/>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A91AE4C-D26C-4969-9C5F-3A0E5E8DE158}" type="slidenum">
              <a:rPr lang="el-GR" smtClean="0"/>
              <a:t>‹Nº›</a:t>
            </a:fld>
            <a:endParaRPr lang="el-GR"/>
          </a:p>
        </p:txBody>
      </p:sp>
    </p:spTree>
    <p:extLst>
      <p:ext uri="{BB962C8B-B14F-4D97-AF65-F5344CB8AC3E}">
        <p14:creationId xmlns:p14="http://schemas.microsoft.com/office/powerpoint/2010/main" val="3713907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6.sv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8.sv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10.svg"/><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12.svg"/><Relationship Id="rId4" Type="http://schemas.openxmlformats.org/officeDocument/2006/relationships/image" Target="../media/image11.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14.svg"/><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2.png"/><Relationship Id="rId7" Type="http://schemas.openxmlformats.org/officeDocument/2006/relationships/diagramColors" Target="../diagrams/colors3.xml"/><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6.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2.png"/><Relationship Id="rId7" Type="http://schemas.openxmlformats.org/officeDocument/2006/relationships/diagramColors" Target="../diagrams/colors4.xml"/><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7ABF29-6584-E53C-FC4A-E26660AE40C1}"/>
              </a:ext>
            </a:extLst>
          </p:cNvPr>
          <p:cNvSpPr>
            <a:spLocks noGrp="1"/>
          </p:cNvSpPr>
          <p:nvPr>
            <p:ph type="ctrTitle"/>
          </p:nvPr>
        </p:nvSpPr>
        <p:spPr>
          <a:xfrm>
            <a:off x="1524000" y="1387834"/>
            <a:ext cx="9144000" cy="3169418"/>
          </a:xfrm>
        </p:spPr>
        <p:txBody>
          <a:bodyPr>
            <a:normAutofit fontScale="90000"/>
          </a:bodyPr>
          <a:lstStyle/>
          <a:p>
            <a:br>
              <a:rPr lang="en-US" b="1" kern="0" cap="all" dirty="0">
                <a:effectLst/>
                <a:ea typeface="Times New Roman" panose="02020603050405020304" pitchFamily="18" charset="0"/>
                <a:cs typeface="Times New Roman" panose="02020603050405020304" pitchFamily="18" charset="0"/>
              </a:rPr>
            </a:br>
            <a:br>
              <a:rPr lang="en-US"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br>
              <a:rPr lang="el-GR" b="1" kern="0" cap="all" dirty="0">
                <a:effectLst/>
                <a:ea typeface="Times New Roman" panose="02020603050405020304" pitchFamily="18" charset="0"/>
                <a:cs typeface="Times New Roman" panose="02020603050405020304" pitchFamily="18" charset="0"/>
              </a:rPr>
            </a:br>
            <a:r>
              <a:rPr lang="en-US" sz="4900" b="1" kern="0" cap="all" dirty="0">
                <a:effectLst/>
                <a:latin typeface="Times New Roman" panose="02020603050405020304" pitchFamily="18" charset="0"/>
                <a:ea typeface="Times New Roman" panose="02020603050405020304" pitchFamily="18" charset="0"/>
                <a:cs typeface="Times New Roman" panose="02020603050405020304" pitchFamily="18" charset="0"/>
              </a:rPr>
              <a:t>The educational crisis in the era of the Covid-19 pandemic</a:t>
            </a:r>
            <a:br>
              <a:rPr lang="el-GR" kern="100" dirty="0">
                <a:effectLst/>
                <a:ea typeface="Aptos" panose="020B0004020202020204" pitchFamily="34" charset="0"/>
                <a:cs typeface="Times New Roman" panose="02020603050405020304" pitchFamily="18" charset="0"/>
              </a:rPr>
            </a:br>
            <a:endParaRPr lang="el-GR" dirty="0"/>
          </a:p>
        </p:txBody>
      </p:sp>
      <p:sp>
        <p:nvSpPr>
          <p:cNvPr id="3" name="Υπότιτλος 2">
            <a:extLst>
              <a:ext uri="{FF2B5EF4-FFF2-40B4-BE49-F238E27FC236}">
                <a16:creationId xmlns:a16="http://schemas.microsoft.com/office/drawing/2014/main" id="{34D8E5C9-26B0-379E-8ECF-01C24FB516A5}"/>
              </a:ext>
            </a:extLst>
          </p:cNvPr>
          <p:cNvSpPr>
            <a:spLocks noGrp="1"/>
          </p:cNvSpPr>
          <p:nvPr>
            <p:ph type="subTitle" idx="1"/>
          </p:nvPr>
        </p:nvSpPr>
        <p:spPr/>
        <p:txBody>
          <a:bodyPr/>
          <a:lstStyle/>
          <a:p>
            <a:endParaRPr lang="el-GR" b="1" kern="0" cap="all" dirty="0">
              <a:ea typeface="Aptos" panose="020B0004020202020204" pitchFamily="34" charset="0"/>
              <a:cs typeface="Times New Roman" panose="02020603050405020304" pitchFamily="18" charset="0"/>
            </a:endParaRPr>
          </a:p>
          <a:p>
            <a:r>
              <a:rPr lang="en-US" b="1" kern="0" cap="all" dirty="0">
                <a:ea typeface="Aptos" panose="020B0004020202020204" pitchFamily="34" charset="0"/>
                <a:cs typeface="Times New Roman" panose="02020603050405020304" pitchFamily="18" charset="0"/>
              </a:rPr>
              <a:t>TSAPARDONI AIKATERINI</a:t>
            </a:r>
            <a:r>
              <a:rPr lang="el-GR" b="1" kern="0" cap="all" dirty="0">
                <a:ea typeface="Aptos" panose="020B0004020202020204" pitchFamily="34" charset="0"/>
                <a:cs typeface="Times New Roman" panose="02020603050405020304" pitchFamily="18" charset="0"/>
              </a:rPr>
              <a:t> </a:t>
            </a:r>
          </a:p>
          <a:p>
            <a:r>
              <a:rPr lang="en-US" dirty="0"/>
              <a:t>PhD Candidate of University of Alicante</a:t>
            </a:r>
            <a:endParaRPr lang="el-GR" dirty="0"/>
          </a:p>
          <a:p>
            <a:endParaRPr lang="el-GR" dirty="0"/>
          </a:p>
        </p:txBody>
      </p:sp>
    </p:spTree>
    <p:extLst>
      <p:ext uri="{BB962C8B-B14F-4D97-AF65-F5344CB8AC3E}">
        <p14:creationId xmlns:p14="http://schemas.microsoft.com/office/powerpoint/2010/main" val="340912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Πίνακας 1">
            <a:extLst>
              <a:ext uri="{FF2B5EF4-FFF2-40B4-BE49-F238E27FC236}">
                <a16:creationId xmlns:a16="http://schemas.microsoft.com/office/drawing/2014/main" id="{D510BDC5-4CBF-EE8C-EC4F-DFBFC94E0D6E}"/>
              </a:ext>
            </a:extLst>
          </p:cNvPr>
          <p:cNvGraphicFramePr>
            <a:graphicFrameLocks noGrp="1"/>
          </p:cNvGraphicFramePr>
          <p:nvPr>
            <p:extLst>
              <p:ext uri="{D42A27DB-BD31-4B8C-83A1-F6EECF244321}">
                <p14:modId xmlns:p14="http://schemas.microsoft.com/office/powerpoint/2010/main" val="2427104764"/>
              </p:ext>
            </p:extLst>
          </p:nvPr>
        </p:nvGraphicFramePr>
        <p:xfrm>
          <a:off x="1090863" y="609600"/>
          <a:ext cx="9849855" cy="5662867"/>
        </p:xfrm>
        <a:graphic>
          <a:graphicData uri="http://schemas.openxmlformats.org/drawingml/2006/table">
            <a:tbl>
              <a:tblPr firstRow="1" firstCol="1" bandRow="1">
                <a:tableStyleId>{5C22544A-7EE6-4342-B048-85BDC9FD1C3A}</a:tableStyleId>
              </a:tblPr>
              <a:tblGrid>
                <a:gridCol w="3135613">
                  <a:extLst>
                    <a:ext uri="{9D8B030D-6E8A-4147-A177-3AD203B41FA5}">
                      <a16:colId xmlns:a16="http://schemas.microsoft.com/office/drawing/2014/main" val="2187277740"/>
                    </a:ext>
                  </a:extLst>
                </a:gridCol>
                <a:gridCol w="1933655">
                  <a:extLst>
                    <a:ext uri="{9D8B030D-6E8A-4147-A177-3AD203B41FA5}">
                      <a16:colId xmlns:a16="http://schemas.microsoft.com/office/drawing/2014/main" val="3563951580"/>
                    </a:ext>
                  </a:extLst>
                </a:gridCol>
                <a:gridCol w="1913764">
                  <a:extLst>
                    <a:ext uri="{9D8B030D-6E8A-4147-A177-3AD203B41FA5}">
                      <a16:colId xmlns:a16="http://schemas.microsoft.com/office/drawing/2014/main" val="4018729760"/>
                    </a:ext>
                  </a:extLst>
                </a:gridCol>
                <a:gridCol w="1280103">
                  <a:extLst>
                    <a:ext uri="{9D8B030D-6E8A-4147-A177-3AD203B41FA5}">
                      <a16:colId xmlns:a16="http://schemas.microsoft.com/office/drawing/2014/main" val="2057780645"/>
                    </a:ext>
                  </a:extLst>
                </a:gridCol>
                <a:gridCol w="227836">
                  <a:extLst>
                    <a:ext uri="{9D8B030D-6E8A-4147-A177-3AD203B41FA5}">
                      <a16:colId xmlns:a16="http://schemas.microsoft.com/office/drawing/2014/main" val="422242166"/>
                    </a:ext>
                  </a:extLst>
                </a:gridCol>
                <a:gridCol w="227836">
                  <a:extLst>
                    <a:ext uri="{9D8B030D-6E8A-4147-A177-3AD203B41FA5}">
                      <a16:colId xmlns:a16="http://schemas.microsoft.com/office/drawing/2014/main" val="1842112621"/>
                    </a:ext>
                  </a:extLst>
                </a:gridCol>
                <a:gridCol w="227836">
                  <a:extLst>
                    <a:ext uri="{9D8B030D-6E8A-4147-A177-3AD203B41FA5}">
                      <a16:colId xmlns:a16="http://schemas.microsoft.com/office/drawing/2014/main" val="4224201984"/>
                    </a:ext>
                  </a:extLst>
                </a:gridCol>
                <a:gridCol w="227836">
                  <a:extLst>
                    <a:ext uri="{9D8B030D-6E8A-4147-A177-3AD203B41FA5}">
                      <a16:colId xmlns:a16="http://schemas.microsoft.com/office/drawing/2014/main" val="3210225691"/>
                    </a:ext>
                  </a:extLst>
                </a:gridCol>
                <a:gridCol w="227836">
                  <a:extLst>
                    <a:ext uri="{9D8B030D-6E8A-4147-A177-3AD203B41FA5}">
                      <a16:colId xmlns:a16="http://schemas.microsoft.com/office/drawing/2014/main" val="825786415"/>
                    </a:ext>
                  </a:extLst>
                </a:gridCol>
                <a:gridCol w="447540">
                  <a:extLst>
                    <a:ext uri="{9D8B030D-6E8A-4147-A177-3AD203B41FA5}">
                      <a16:colId xmlns:a16="http://schemas.microsoft.com/office/drawing/2014/main" val="2622636098"/>
                    </a:ext>
                  </a:extLst>
                </a:gridCol>
              </a:tblGrid>
              <a:tr h="142440">
                <a:tc gridSpan="8">
                  <a:txBody>
                    <a:bodyPr/>
                    <a:lstStyle/>
                    <a:p>
                      <a:pPr indent="180340">
                        <a:lnSpc>
                          <a:spcPct val="107000"/>
                        </a:lnSpc>
                        <a:spcBef>
                          <a:spcPts val="1200"/>
                        </a:spcBef>
                        <a:spcAft>
                          <a:spcPts val="800"/>
                        </a:spcAft>
                        <a:buNone/>
                      </a:pPr>
                      <a:r>
                        <a:rPr lang="en-US" sz="500" kern="0" dirty="0">
                          <a:effectLst/>
                        </a:rPr>
                        <a:t>Table 3. </a:t>
                      </a:r>
                      <a:r>
                        <a:rPr lang="el-GR" sz="500" kern="100" dirty="0" err="1">
                          <a:effectLst/>
                        </a:rPr>
                        <a:t>Readiness</a:t>
                      </a:r>
                      <a:r>
                        <a:rPr lang="el-GR" sz="500" kern="100" dirty="0">
                          <a:effectLst/>
                        </a:rPr>
                        <a:t> for the </a:t>
                      </a:r>
                      <a:r>
                        <a:rPr lang="el-GR" sz="500" kern="100" dirty="0" err="1">
                          <a:effectLst/>
                        </a:rPr>
                        <a:t>implementation</a:t>
                      </a:r>
                      <a:r>
                        <a:rPr lang="el-GR" sz="500" kern="100" dirty="0">
                          <a:effectLst/>
                        </a:rPr>
                        <a:t> of </a:t>
                      </a:r>
                      <a:r>
                        <a:rPr lang="el-GR" sz="500" kern="100" dirty="0" err="1">
                          <a:effectLst/>
                        </a:rPr>
                        <a:t>distance</a:t>
                      </a:r>
                      <a:r>
                        <a:rPr lang="el-GR" sz="500" kern="100" dirty="0">
                          <a:effectLst/>
                        </a:rPr>
                        <a:t> </a:t>
                      </a:r>
                      <a:r>
                        <a:rPr lang="el-GR" sz="500" kern="100" dirty="0" err="1">
                          <a:effectLst/>
                        </a:rPr>
                        <a:t>learning</a:t>
                      </a:r>
                      <a:r>
                        <a:rPr lang="el-GR" sz="500" kern="100" dirty="0">
                          <a:effectLst/>
                        </a:rPr>
                        <a:t>  </a:t>
                      </a:r>
                      <a:endParaRPr lang="el-GR" sz="500" kern="100" dirty="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hMerge="1">
                  <a:txBody>
                    <a:bodyPr/>
                    <a:lstStyle/>
                    <a:p>
                      <a:endParaRPr lang="el-GR"/>
                    </a:p>
                  </a:txBody>
                  <a:tcPr/>
                </a:tc>
                <a:extLst>
                  <a:ext uri="{0D108BD9-81ED-4DB2-BD59-A6C34878D82A}">
                    <a16:rowId xmlns:a16="http://schemas.microsoft.com/office/drawing/2014/main" val="3259020678"/>
                  </a:ext>
                </a:extLst>
              </a:tr>
              <a:tr h="621221">
                <a:tc>
                  <a:txBody>
                    <a:bodyPr/>
                    <a:lstStyle/>
                    <a:p>
                      <a:pPr>
                        <a:lnSpc>
                          <a:spcPct val="107000"/>
                        </a:lnSpc>
                        <a:spcAft>
                          <a:spcPts val="800"/>
                        </a:spcAft>
                        <a:buNone/>
                      </a:pPr>
                      <a:r>
                        <a:rPr lang="en-US"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500" kern="100">
                          <a:effectLst/>
                        </a:rPr>
                        <a:t>n (Frequency) </a:t>
                      </a:r>
                      <a:endParaRPr lang="el-GR" sz="500" kern="100">
                        <a:effectLst/>
                      </a:endParaRPr>
                    </a:p>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n-US" sz="500" kern="100">
                          <a:effectLst/>
                        </a:rPr>
                        <a:t>P</a:t>
                      </a:r>
                      <a:r>
                        <a:rPr lang="el-GR" sz="500" kern="100">
                          <a:effectLst/>
                        </a:rPr>
                        <a:t>ercentage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m (Mean)</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gridSpan="2">
                  <a:txBody>
                    <a:bodyPr/>
                    <a:lstStyle/>
                    <a:p>
                      <a:pPr algn="ctr">
                        <a:lnSpc>
                          <a:spcPct val="107000"/>
                        </a:lnSpc>
                        <a:spcAft>
                          <a:spcPts val="800"/>
                        </a:spcAft>
                        <a:buNone/>
                      </a:pPr>
                      <a:r>
                        <a:rPr lang="el-GR" sz="500" kern="100">
                          <a:effectLst/>
                        </a:rPr>
                        <a:t>SD</a:t>
                      </a:r>
                    </a:p>
                    <a:p>
                      <a:pPr algn="ctr">
                        <a:lnSpc>
                          <a:spcPct val="107000"/>
                        </a:lnSpc>
                        <a:spcAft>
                          <a:spcPts val="800"/>
                        </a:spcAft>
                        <a:buNone/>
                      </a:pPr>
                      <a:r>
                        <a:rPr lang="el-GR" sz="500" kern="100">
                          <a:effectLst/>
                        </a:rPr>
                        <a:t>(Standard Deviation)</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gridSpan="3">
                  <a:txBody>
                    <a:bodyPr/>
                    <a:lstStyle/>
                    <a:p>
                      <a:pPr algn="ctr">
                        <a:lnSpc>
                          <a:spcPct val="107000"/>
                        </a:lnSpc>
                        <a:spcAft>
                          <a:spcPts val="800"/>
                        </a:spcAft>
                        <a:buNone/>
                      </a:pPr>
                      <a:r>
                        <a:rPr lang="el-GR" sz="500" kern="100">
                          <a:effectLst/>
                        </a:rPr>
                        <a:t>SE</a:t>
                      </a:r>
                    </a:p>
                    <a:p>
                      <a:pPr algn="ctr">
                        <a:lnSpc>
                          <a:spcPct val="107000"/>
                        </a:lnSpc>
                        <a:spcAft>
                          <a:spcPts val="800"/>
                        </a:spcAft>
                        <a:buNone/>
                      </a:pPr>
                      <a:r>
                        <a:rPr lang="el-GR" sz="500" kern="100">
                          <a:effectLst/>
                        </a:rPr>
                        <a:t>(Standard Error)</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hMerge="1">
                  <a:txBody>
                    <a:bodyPr/>
                    <a:lstStyle/>
                    <a:p>
                      <a:endParaRPr lang="el-GR"/>
                    </a:p>
                  </a:txBody>
                  <a:tcPr/>
                </a:tc>
                <a:tc>
                  <a:txBody>
                    <a:bodyPr/>
                    <a:lstStyle/>
                    <a:p>
                      <a:pP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249752122"/>
                  </a:ext>
                </a:extLst>
              </a:tr>
              <a:tr h="142440">
                <a:tc gridSpan="8">
                  <a:txBody>
                    <a:bodyPr/>
                    <a:lstStyle/>
                    <a:p>
                      <a:pPr algn="just">
                        <a:lnSpc>
                          <a:spcPct val="107000"/>
                        </a:lnSpc>
                        <a:spcAft>
                          <a:spcPts val="800"/>
                        </a:spcAft>
                        <a:buNone/>
                      </a:pPr>
                      <a:r>
                        <a:rPr lang="el-GR" sz="500" kern="100">
                          <a:effectLst/>
                        </a:rPr>
                        <a:t>Were you prepared for the possibility of implementing distance learning?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hMerge="1">
                  <a:txBody>
                    <a:bodyPr/>
                    <a:lstStyle/>
                    <a:p>
                      <a:endParaRPr lang="el-GR"/>
                    </a:p>
                  </a:txBody>
                  <a:tcPr/>
                </a:tc>
                <a:extLst>
                  <a:ext uri="{0D108BD9-81ED-4DB2-BD59-A6C34878D82A}">
                    <a16:rowId xmlns:a16="http://schemas.microsoft.com/office/drawing/2014/main" val="2279388060"/>
                  </a:ext>
                </a:extLst>
              </a:tr>
              <a:tr h="142440">
                <a:tc>
                  <a:txBody>
                    <a:bodyPr/>
                    <a:lstStyle/>
                    <a:p>
                      <a:pPr algn="just">
                        <a:lnSpc>
                          <a:spcPct val="107000"/>
                        </a:lnSpc>
                        <a:spcAft>
                          <a:spcPts val="800"/>
                        </a:spcAft>
                        <a:buNone/>
                        <a:tabLst>
                          <a:tab pos="2067560" algn="l"/>
                        </a:tabLst>
                      </a:pPr>
                      <a:r>
                        <a:rPr lang="el-GR" sz="500" kern="100">
                          <a:effectLst/>
                        </a:rPr>
                        <a:t>Too much</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tabLst>
                          <a:tab pos="2067560" algn="l"/>
                        </a:tabLst>
                      </a:pPr>
                      <a:r>
                        <a:rPr lang="el-GR" sz="500" kern="100">
                          <a:effectLst/>
                        </a:rPr>
                        <a:t>6</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tabLst>
                          <a:tab pos="2067560" algn="l"/>
                        </a:tabLst>
                      </a:pPr>
                      <a:r>
                        <a:rPr lang="el-GR" sz="500" kern="100">
                          <a:effectLst/>
                        </a:rPr>
                        <a:t>3.7</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tabLst>
                          <a:tab pos="2067560" algn="l"/>
                        </a:tabLst>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gridSpan="2">
                  <a:txBody>
                    <a:bodyPr/>
                    <a:lstStyle/>
                    <a:p>
                      <a:pPr algn="ctr">
                        <a:lnSpc>
                          <a:spcPct val="107000"/>
                        </a:lnSpc>
                        <a:spcAft>
                          <a:spcPts val="800"/>
                        </a:spcAft>
                        <a:buNone/>
                        <a:tabLst>
                          <a:tab pos="2067560" algn="l"/>
                        </a:tabLst>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gridSpan="3">
                  <a:txBody>
                    <a:bodyPr/>
                    <a:lstStyle/>
                    <a:p>
                      <a:pPr algn="ctr">
                        <a:lnSpc>
                          <a:spcPct val="107000"/>
                        </a:lnSpc>
                        <a:spcAft>
                          <a:spcPts val="800"/>
                        </a:spcAft>
                        <a:buNone/>
                        <a:tabLst>
                          <a:tab pos="2067560" algn="l"/>
                        </a:tabLst>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hMerge="1">
                  <a:txBody>
                    <a:bodyPr/>
                    <a:lstStyle/>
                    <a:p>
                      <a:endParaRPr lang="el-GR"/>
                    </a:p>
                  </a:txBody>
                  <a:tcPr/>
                </a:tc>
                <a:tc>
                  <a:txBody>
                    <a:bodyPr/>
                    <a:lstStyle/>
                    <a:p>
                      <a:pP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75747273"/>
                  </a:ext>
                </a:extLst>
              </a:tr>
              <a:tr h="142440">
                <a:tc>
                  <a:txBody>
                    <a:bodyPr/>
                    <a:lstStyle/>
                    <a:p>
                      <a:pPr>
                        <a:lnSpc>
                          <a:spcPct val="107000"/>
                        </a:lnSpc>
                        <a:spcAft>
                          <a:spcPts val="800"/>
                        </a:spcAft>
                        <a:buNone/>
                      </a:pPr>
                      <a:r>
                        <a:rPr lang="el-GR" sz="500" kern="100">
                          <a:effectLst/>
                        </a:rPr>
                        <a:t>Much</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16</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tabLst>
                          <a:tab pos="2067560" algn="l"/>
                        </a:tabLst>
                      </a:pPr>
                      <a:r>
                        <a:rPr lang="el-GR" sz="500" kern="100">
                          <a:effectLst/>
                        </a:rPr>
                        <a:t>9.7</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tabLst>
                          <a:tab pos="2067560" algn="l"/>
                        </a:tabLst>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gridSpan="2">
                  <a:txBody>
                    <a:bodyPr/>
                    <a:lstStyle/>
                    <a:p>
                      <a:pPr algn="ctr">
                        <a:lnSpc>
                          <a:spcPct val="107000"/>
                        </a:lnSpc>
                        <a:spcAft>
                          <a:spcPts val="800"/>
                        </a:spcAft>
                        <a:buNone/>
                        <a:tabLst>
                          <a:tab pos="2067560" algn="l"/>
                        </a:tabLst>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gridSpan="3">
                  <a:txBody>
                    <a:bodyPr/>
                    <a:lstStyle/>
                    <a:p>
                      <a:pPr algn="ctr">
                        <a:lnSpc>
                          <a:spcPct val="107000"/>
                        </a:lnSpc>
                        <a:spcAft>
                          <a:spcPts val="800"/>
                        </a:spcAft>
                        <a:buNone/>
                        <a:tabLst>
                          <a:tab pos="2067560" algn="l"/>
                        </a:tabLst>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hMerge="1">
                  <a:txBody>
                    <a:bodyPr/>
                    <a:lstStyle/>
                    <a:p>
                      <a:endParaRPr lang="el-GR"/>
                    </a:p>
                  </a:txBody>
                  <a:tcPr/>
                </a:tc>
                <a:tc>
                  <a:txBody>
                    <a:bodyPr/>
                    <a:lstStyle/>
                    <a:p>
                      <a:pP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660729079"/>
                  </a:ext>
                </a:extLst>
              </a:tr>
              <a:tr h="473726">
                <a:tc>
                  <a:txBody>
                    <a:bodyPr/>
                    <a:lstStyle/>
                    <a:p>
                      <a:pPr>
                        <a:lnSpc>
                          <a:spcPct val="107000"/>
                        </a:lnSpc>
                        <a:spcAft>
                          <a:spcPts val="800"/>
                        </a:spcAft>
                        <a:buNone/>
                      </a:pPr>
                      <a:r>
                        <a:rPr lang="el-GR" sz="500" kern="100">
                          <a:effectLst/>
                        </a:rPr>
                        <a:t>Neither much nor little</a:t>
                      </a:r>
                    </a:p>
                    <a:p>
                      <a:pPr>
                        <a:lnSpc>
                          <a:spcPct val="107000"/>
                        </a:lnSpc>
                        <a:spcAft>
                          <a:spcPts val="800"/>
                        </a:spcAft>
                        <a:buNone/>
                      </a:pPr>
                      <a:r>
                        <a:rPr lang="en-US"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40</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tabLst>
                          <a:tab pos="2067560" algn="l"/>
                        </a:tabLst>
                      </a:pPr>
                      <a:r>
                        <a:rPr lang="el-GR" sz="500" kern="100">
                          <a:effectLst/>
                        </a:rPr>
                        <a:t>24.6</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tabLst>
                          <a:tab pos="2067560" algn="l"/>
                        </a:tabLst>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gridSpan="2">
                  <a:txBody>
                    <a:bodyPr/>
                    <a:lstStyle/>
                    <a:p>
                      <a:pPr algn="ctr">
                        <a:lnSpc>
                          <a:spcPct val="107000"/>
                        </a:lnSpc>
                        <a:spcAft>
                          <a:spcPts val="800"/>
                        </a:spcAft>
                        <a:buNone/>
                        <a:tabLst>
                          <a:tab pos="2067560" algn="l"/>
                        </a:tabLst>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gridSpan="3">
                  <a:txBody>
                    <a:bodyPr/>
                    <a:lstStyle/>
                    <a:p>
                      <a:pPr algn="ctr">
                        <a:lnSpc>
                          <a:spcPct val="107000"/>
                        </a:lnSpc>
                        <a:spcAft>
                          <a:spcPts val="800"/>
                        </a:spcAft>
                        <a:buNone/>
                        <a:tabLst>
                          <a:tab pos="2067560" algn="l"/>
                        </a:tabLst>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hMerge="1">
                  <a:txBody>
                    <a:bodyPr/>
                    <a:lstStyle/>
                    <a:p>
                      <a:endParaRPr lang="el-GR"/>
                    </a:p>
                  </a:txBody>
                  <a:tcPr/>
                </a:tc>
                <a:tc>
                  <a:txBody>
                    <a:bodyPr/>
                    <a:lstStyle/>
                    <a:p>
                      <a:pP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397109121"/>
                  </a:ext>
                </a:extLst>
              </a:tr>
              <a:tr h="902315">
                <a:tc>
                  <a:txBody>
                    <a:bodyPr/>
                    <a:lstStyle/>
                    <a:p>
                      <a:pPr>
                        <a:lnSpc>
                          <a:spcPct val="107000"/>
                        </a:lnSpc>
                        <a:spcAft>
                          <a:spcPts val="800"/>
                        </a:spcAft>
                        <a:buNone/>
                      </a:pPr>
                      <a:r>
                        <a:rPr lang="el-GR" sz="500" kern="100">
                          <a:effectLst/>
                        </a:rPr>
                        <a:t>Little</a:t>
                      </a:r>
                    </a:p>
                    <a:p>
                      <a:pP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29</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18</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3.25</a:t>
                      </a:r>
                    </a:p>
                    <a:p>
                      <a:pPr>
                        <a:lnSpc>
                          <a:spcPct val="107000"/>
                        </a:lnSpc>
                        <a:spcAft>
                          <a:spcPts val="800"/>
                        </a:spcAft>
                        <a:buNone/>
                      </a:pPr>
                      <a:r>
                        <a:rPr lang="el-GR" sz="500" kern="100">
                          <a:effectLst/>
                        </a:rPr>
                        <a:t>(Little)</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gridSpan="2">
                  <a:txBody>
                    <a:bodyPr/>
                    <a:lstStyle/>
                    <a:p>
                      <a:pPr algn="ctr">
                        <a:lnSpc>
                          <a:spcPct val="107000"/>
                        </a:lnSpc>
                        <a:spcAft>
                          <a:spcPts val="800"/>
                        </a:spcAft>
                        <a:buNone/>
                      </a:pPr>
                      <a:r>
                        <a:rPr lang="el-GR" sz="500" kern="100">
                          <a:effectLst/>
                        </a:rPr>
                        <a:t>2.374</a:t>
                      </a:r>
                    </a:p>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gridSpan="3">
                  <a:txBody>
                    <a:bodyPr/>
                    <a:lstStyle/>
                    <a:p>
                      <a:pPr algn="ctr">
                        <a:lnSpc>
                          <a:spcPct val="107000"/>
                        </a:lnSpc>
                        <a:spcAft>
                          <a:spcPts val="800"/>
                        </a:spcAft>
                        <a:buNone/>
                      </a:pPr>
                      <a:r>
                        <a:rPr lang="el-GR" sz="500" kern="100">
                          <a:effectLst/>
                        </a:rPr>
                        <a:t>0.187</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hMerge="1">
                  <a:txBody>
                    <a:bodyPr/>
                    <a:lstStyle/>
                    <a:p>
                      <a:endParaRPr lang="el-GR"/>
                    </a:p>
                  </a:txBody>
                  <a:tcPr/>
                </a:tc>
                <a:tc>
                  <a:txBody>
                    <a:bodyPr/>
                    <a:lstStyle/>
                    <a:p>
                      <a:pP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774008776"/>
                  </a:ext>
                </a:extLst>
              </a:tr>
              <a:tr h="142440">
                <a:tc>
                  <a:txBody>
                    <a:bodyPr/>
                    <a:lstStyle/>
                    <a:p>
                      <a:pPr>
                        <a:lnSpc>
                          <a:spcPct val="107000"/>
                        </a:lnSpc>
                        <a:spcAft>
                          <a:spcPts val="800"/>
                        </a:spcAft>
                        <a:buNone/>
                      </a:pPr>
                      <a:r>
                        <a:rPr lang="el-GR" sz="500" kern="100">
                          <a:effectLst/>
                        </a:rPr>
                        <a:t>None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70</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44</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gridSpan="2">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gridSpan="3">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hMerge="1">
                  <a:txBody>
                    <a:bodyPr/>
                    <a:lstStyle/>
                    <a:p>
                      <a:endParaRPr lang="el-GR"/>
                    </a:p>
                  </a:txBody>
                  <a:tcPr/>
                </a:tc>
                <a:tc>
                  <a:txBody>
                    <a:bodyPr/>
                    <a:lstStyle/>
                    <a:p>
                      <a:pP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31232329"/>
                  </a:ext>
                </a:extLst>
              </a:tr>
              <a:tr h="270812">
                <a:tc gridSpan="8">
                  <a:txBody>
                    <a:bodyPr/>
                    <a:lstStyle/>
                    <a:p>
                      <a:pPr algn="just">
                        <a:lnSpc>
                          <a:spcPct val="107000"/>
                        </a:lnSpc>
                        <a:spcAft>
                          <a:spcPts val="800"/>
                        </a:spcAft>
                        <a:buNone/>
                      </a:pPr>
                      <a:r>
                        <a:rPr lang="el-GR" sz="500" kern="100">
                          <a:effectLst/>
                        </a:rPr>
                        <a:t>Did the instructions of the Ministry of Education and Science for distance learning help you overcome difficulties and problems that arose during its implementation?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hMerge="1">
                  <a:txBody>
                    <a:bodyPr/>
                    <a:lstStyle/>
                    <a:p>
                      <a:endParaRPr lang="el-GR"/>
                    </a:p>
                  </a:txBody>
                  <a:tcPr/>
                </a:tc>
                <a:extLst>
                  <a:ext uri="{0D108BD9-81ED-4DB2-BD59-A6C34878D82A}">
                    <a16:rowId xmlns:a16="http://schemas.microsoft.com/office/drawing/2014/main" val="1529712302"/>
                  </a:ext>
                </a:extLst>
              </a:tr>
              <a:tr h="142440">
                <a:tc>
                  <a:txBody>
                    <a:bodyPr/>
                    <a:lstStyle/>
                    <a:p>
                      <a:pPr algn="just">
                        <a:lnSpc>
                          <a:spcPct val="107000"/>
                        </a:lnSpc>
                        <a:spcAft>
                          <a:spcPts val="800"/>
                        </a:spcAft>
                        <a:buNone/>
                      </a:pPr>
                      <a:r>
                        <a:rPr lang="el-GR" sz="500" kern="100">
                          <a:effectLst/>
                        </a:rPr>
                        <a:t>Too much</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2</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1.2</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gridSpan="2">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gridSpan="3">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hMerge="1">
                  <a:txBody>
                    <a:bodyPr/>
                    <a:lstStyle/>
                    <a:p>
                      <a:endParaRPr lang="el-GR"/>
                    </a:p>
                  </a:txBody>
                  <a:tcPr/>
                </a:tc>
                <a:tc>
                  <a:txBody>
                    <a:bodyPr/>
                    <a:lstStyle/>
                    <a:p>
                      <a:pP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28490677"/>
                  </a:ext>
                </a:extLst>
              </a:tr>
              <a:tr h="142440">
                <a:tc>
                  <a:txBody>
                    <a:bodyPr/>
                    <a:lstStyle/>
                    <a:p>
                      <a:pPr>
                        <a:lnSpc>
                          <a:spcPct val="107000"/>
                        </a:lnSpc>
                        <a:spcAft>
                          <a:spcPts val="800"/>
                        </a:spcAft>
                        <a:buNone/>
                      </a:pPr>
                      <a:r>
                        <a:rPr lang="el-GR" sz="500" kern="100">
                          <a:effectLst/>
                        </a:rPr>
                        <a:t>Much</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11</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6.8</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gridSpan="2">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gridSpan="3">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hMerge="1">
                  <a:txBody>
                    <a:bodyPr/>
                    <a:lstStyle/>
                    <a:p>
                      <a:endParaRPr lang="el-GR"/>
                    </a:p>
                  </a:txBody>
                  <a:tcPr/>
                </a:tc>
                <a:tc>
                  <a:txBody>
                    <a:bodyPr/>
                    <a:lstStyle/>
                    <a:p>
                      <a:pP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085991362"/>
                  </a:ext>
                </a:extLst>
              </a:tr>
              <a:tr h="142440">
                <a:tc>
                  <a:txBody>
                    <a:bodyPr/>
                    <a:lstStyle/>
                    <a:p>
                      <a:pPr>
                        <a:lnSpc>
                          <a:spcPct val="107000"/>
                        </a:lnSpc>
                        <a:spcAft>
                          <a:spcPts val="800"/>
                        </a:spcAft>
                        <a:buNone/>
                      </a:pPr>
                      <a:r>
                        <a:rPr lang="el-GR" sz="500" kern="100">
                          <a:effectLst/>
                        </a:rPr>
                        <a:t>Neither much nor little</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31</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19.3</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gridSpan="2">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gridSpan="3">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hMerge="1">
                  <a:txBody>
                    <a:bodyPr/>
                    <a:lstStyle/>
                    <a:p>
                      <a:endParaRPr lang="el-GR"/>
                    </a:p>
                  </a:txBody>
                  <a:tcPr/>
                </a:tc>
                <a:tc>
                  <a:txBody>
                    <a:bodyPr/>
                    <a:lstStyle/>
                    <a:p>
                      <a:pP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652030825"/>
                  </a:ext>
                </a:extLst>
              </a:tr>
              <a:tr h="685694">
                <a:tc>
                  <a:txBody>
                    <a:bodyPr/>
                    <a:lstStyle/>
                    <a:p>
                      <a:pPr>
                        <a:lnSpc>
                          <a:spcPct val="107000"/>
                        </a:lnSpc>
                        <a:spcAft>
                          <a:spcPts val="800"/>
                        </a:spcAft>
                        <a:buNone/>
                      </a:pPr>
                      <a:r>
                        <a:rPr lang="el-GR" sz="500" kern="100">
                          <a:effectLst/>
                        </a:rPr>
                        <a:t>Little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65</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40.4</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3.09</a:t>
                      </a:r>
                    </a:p>
                    <a:p>
                      <a:pPr algn="ctr">
                        <a:lnSpc>
                          <a:spcPct val="107000"/>
                        </a:lnSpc>
                        <a:spcAft>
                          <a:spcPts val="800"/>
                        </a:spcAft>
                        <a:buNone/>
                      </a:pPr>
                      <a:r>
                        <a:rPr lang="el-GR" sz="500" kern="100">
                          <a:effectLst/>
                        </a:rPr>
                        <a:t>(Little)</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gridSpan="2">
                  <a:txBody>
                    <a:bodyPr/>
                    <a:lstStyle/>
                    <a:p>
                      <a:pPr algn="ctr">
                        <a:lnSpc>
                          <a:spcPct val="107000"/>
                        </a:lnSpc>
                        <a:spcAft>
                          <a:spcPts val="800"/>
                        </a:spcAft>
                        <a:buNone/>
                      </a:pPr>
                      <a:r>
                        <a:rPr lang="el-GR" sz="500" kern="100">
                          <a:effectLst/>
                        </a:rPr>
                        <a:t>1.902</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gridSpan="3">
                  <a:txBody>
                    <a:bodyPr/>
                    <a:lstStyle/>
                    <a:p>
                      <a:pPr algn="ctr">
                        <a:lnSpc>
                          <a:spcPct val="107000"/>
                        </a:lnSpc>
                        <a:spcAft>
                          <a:spcPts val="800"/>
                        </a:spcAft>
                        <a:buNone/>
                      </a:pPr>
                      <a:r>
                        <a:rPr lang="el-GR" sz="500" kern="100">
                          <a:effectLst/>
                        </a:rPr>
                        <a:t>0.149</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hMerge="1">
                  <a:txBody>
                    <a:bodyPr/>
                    <a:lstStyle/>
                    <a:p>
                      <a:endParaRPr lang="el-GR"/>
                    </a:p>
                  </a:txBody>
                  <a:tcPr/>
                </a:tc>
                <a:tc>
                  <a:txBody>
                    <a:bodyPr/>
                    <a:lstStyle/>
                    <a:p>
                      <a:pP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542250737"/>
                  </a:ext>
                </a:extLst>
              </a:tr>
              <a:tr h="142440">
                <a:tc>
                  <a:txBody>
                    <a:bodyPr/>
                    <a:lstStyle/>
                    <a:p>
                      <a:pPr>
                        <a:lnSpc>
                          <a:spcPct val="107000"/>
                        </a:lnSpc>
                        <a:spcAft>
                          <a:spcPts val="800"/>
                        </a:spcAft>
                        <a:buNone/>
                      </a:pPr>
                      <a:r>
                        <a:rPr lang="el-GR" sz="500" kern="100">
                          <a:effectLst/>
                        </a:rPr>
                        <a:t>None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52</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32.3</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gridSpan="2">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gridSpan="3">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hMerge="1">
                  <a:txBody>
                    <a:bodyPr/>
                    <a:lstStyle/>
                    <a:p>
                      <a:endParaRPr lang="el-GR"/>
                    </a:p>
                  </a:txBody>
                  <a:tcPr/>
                </a:tc>
                <a:tc>
                  <a:txBody>
                    <a:bodyPr/>
                    <a:lstStyle/>
                    <a:p>
                      <a:pP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723365311"/>
                  </a:ext>
                </a:extLst>
              </a:tr>
              <a:tr h="270812">
                <a:tc gridSpan="8">
                  <a:txBody>
                    <a:bodyPr/>
                    <a:lstStyle/>
                    <a:p>
                      <a:pPr algn="just">
                        <a:lnSpc>
                          <a:spcPct val="107000"/>
                        </a:lnSpc>
                        <a:spcAft>
                          <a:spcPts val="800"/>
                        </a:spcAft>
                        <a:buNone/>
                      </a:pPr>
                      <a:r>
                        <a:rPr lang="el-GR" sz="500" kern="100">
                          <a:effectLst/>
                        </a:rPr>
                        <a:t>Was there preparedness on the part of the school administration for distance learning during the pandemic?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hMerge="1">
                  <a:txBody>
                    <a:bodyPr/>
                    <a:lstStyle/>
                    <a:p>
                      <a:endParaRPr lang="el-GR"/>
                    </a:p>
                  </a:txBody>
                  <a:tcPr/>
                </a:tc>
                <a:extLst>
                  <a:ext uri="{0D108BD9-81ED-4DB2-BD59-A6C34878D82A}">
                    <a16:rowId xmlns:a16="http://schemas.microsoft.com/office/drawing/2014/main" val="2248352265"/>
                  </a:ext>
                </a:extLst>
              </a:tr>
              <a:tr h="142440">
                <a:tc>
                  <a:txBody>
                    <a:bodyPr/>
                    <a:lstStyle/>
                    <a:p>
                      <a:pPr>
                        <a:lnSpc>
                          <a:spcPct val="107000"/>
                        </a:lnSpc>
                        <a:spcAft>
                          <a:spcPts val="800"/>
                        </a:spcAft>
                        <a:buNone/>
                      </a:pPr>
                      <a:r>
                        <a:rPr lang="el-GR" sz="500" kern="100">
                          <a:effectLst/>
                        </a:rPr>
                        <a:t>Too much</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17</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10.6</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gridSpan="2">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gridSpan="3">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hMerge="1">
                  <a:txBody>
                    <a:bodyPr/>
                    <a:lstStyle/>
                    <a:p>
                      <a:endParaRPr lang="el-GR"/>
                    </a:p>
                  </a:txBody>
                  <a:tcPr/>
                </a:tc>
                <a:tc>
                  <a:txBody>
                    <a:bodyPr/>
                    <a:lstStyle/>
                    <a:p>
                      <a:pP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152364104"/>
                  </a:ext>
                </a:extLst>
              </a:tr>
              <a:tr h="142440">
                <a:tc>
                  <a:txBody>
                    <a:bodyPr/>
                    <a:lstStyle/>
                    <a:p>
                      <a:pPr>
                        <a:lnSpc>
                          <a:spcPct val="107000"/>
                        </a:lnSpc>
                        <a:spcAft>
                          <a:spcPts val="800"/>
                        </a:spcAft>
                        <a:buNone/>
                      </a:pPr>
                      <a:r>
                        <a:rPr lang="el-GR" sz="500" kern="100">
                          <a:effectLst/>
                        </a:rPr>
                        <a:t>Much</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43</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26.7</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gridSpan="2">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gridSpan="3">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hMerge="1">
                  <a:txBody>
                    <a:bodyPr/>
                    <a:lstStyle/>
                    <a:p>
                      <a:endParaRPr lang="el-GR"/>
                    </a:p>
                  </a:txBody>
                  <a:tcPr/>
                </a:tc>
                <a:tc>
                  <a:txBody>
                    <a:bodyPr/>
                    <a:lstStyle/>
                    <a:p>
                      <a:pP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440004265"/>
                  </a:ext>
                </a:extLst>
              </a:tr>
              <a:tr h="444127">
                <a:tc>
                  <a:txBody>
                    <a:bodyPr/>
                    <a:lstStyle/>
                    <a:p>
                      <a:pPr>
                        <a:lnSpc>
                          <a:spcPct val="107000"/>
                        </a:lnSpc>
                        <a:spcAft>
                          <a:spcPts val="800"/>
                        </a:spcAft>
                        <a:buNone/>
                      </a:pPr>
                      <a:r>
                        <a:rPr lang="el-GR" sz="500" kern="100">
                          <a:effectLst/>
                        </a:rPr>
                        <a:t>Neither much nor little</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32</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19.9</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gridSpan="2">
                  <a:txBody>
                    <a:bodyPr/>
                    <a:lstStyle/>
                    <a:p>
                      <a:pPr algn="ctr">
                        <a:lnSpc>
                          <a:spcPct val="107000"/>
                        </a:lnSpc>
                        <a:spcAft>
                          <a:spcPts val="800"/>
                        </a:spcAft>
                        <a:buNone/>
                      </a:pPr>
                      <a:r>
                        <a:rPr lang="el-GR" sz="500" kern="100">
                          <a:effectLst/>
                        </a:rPr>
                        <a:t>4.69</a:t>
                      </a:r>
                    </a:p>
                    <a:p>
                      <a:pPr algn="ctr">
                        <a:lnSpc>
                          <a:spcPct val="107000"/>
                        </a:lnSpc>
                        <a:spcAft>
                          <a:spcPts val="800"/>
                        </a:spcAft>
                        <a:buNone/>
                      </a:pPr>
                      <a:r>
                        <a:rPr lang="el-GR" sz="500" kern="100">
                          <a:effectLst/>
                        </a:rPr>
                        <a:t>(Neither much nor little)</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gridSpan="2">
                  <a:txBody>
                    <a:bodyPr/>
                    <a:lstStyle/>
                    <a:p>
                      <a:pPr algn="ctr">
                        <a:lnSpc>
                          <a:spcPct val="107000"/>
                        </a:lnSpc>
                        <a:spcAft>
                          <a:spcPts val="800"/>
                        </a:spcAft>
                        <a:buNone/>
                      </a:pPr>
                      <a:r>
                        <a:rPr lang="el-GR" sz="500" kern="100">
                          <a:effectLst/>
                        </a:rPr>
                        <a:t>2.622</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gridSpan="3">
                  <a:txBody>
                    <a:bodyPr/>
                    <a:lstStyle/>
                    <a:p>
                      <a:pPr algn="ctr">
                        <a:lnSpc>
                          <a:spcPct val="107000"/>
                        </a:lnSpc>
                        <a:spcAft>
                          <a:spcPts val="800"/>
                        </a:spcAft>
                        <a:buNone/>
                      </a:pPr>
                      <a:r>
                        <a:rPr lang="el-GR" sz="500" kern="100">
                          <a:effectLst/>
                        </a:rPr>
                        <a:t>0.207</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70949976"/>
                  </a:ext>
                </a:extLst>
              </a:tr>
              <a:tr h="142440">
                <a:tc>
                  <a:txBody>
                    <a:bodyPr/>
                    <a:lstStyle/>
                    <a:p>
                      <a:pPr>
                        <a:lnSpc>
                          <a:spcPct val="107000"/>
                        </a:lnSpc>
                        <a:spcAft>
                          <a:spcPts val="800"/>
                        </a:spcAft>
                        <a:buNone/>
                      </a:pPr>
                      <a:r>
                        <a:rPr lang="el-GR" sz="500" kern="100">
                          <a:effectLst/>
                        </a:rPr>
                        <a:t>Little</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37</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23</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gridSpan="2">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gridSpan="2">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gridSpan="3">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4259291098"/>
                  </a:ext>
                </a:extLst>
              </a:tr>
              <a:tr h="142440">
                <a:tc>
                  <a:txBody>
                    <a:bodyPr/>
                    <a:lstStyle/>
                    <a:p>
                      <a:pPr>
                        <a:lnSpc>
                          <a:spcPct val="107000"/>
                        </a:lnSpc>
                        <a:spcAft>
                          <a:spcPts val="800"/>
                        </a:spcAft>
                        <a:buNone/>
                      </a:pPr>
                      <a:r>
                        <a:rPr lang="el-GR" sz="500" kern="100">
                          <a:effectLst/>
                        </a:rPr>
                        <a:t>None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32</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19.9</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gridSpan="2">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gridSpan="3">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hMerge="1">
                  <a:txBody>
                    <a:bodyPr/>
                    <a:lstStyle/>
                    <a:p>
                      <a:endParaRPr lang="el-GR"/>
                    </a:p>
                  </a:txBody>
                  <a:tcPr/>
                </a:tc>
                <a:tc>
                  <a:txBody>
                    <a:bodyPr/>
                    <a:lstStyle/>
                    <a:p>
                      <a:pP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019902301"/>
                  </a:ext>
                </a:extLst>
              </a:tr>
              <a:tr h="142440">
                <a:tc>
                  <a:txBody>
                    <a:bodyPr/>
                    <a:lstStyle/>
                    <a:p>
                      <a:pPr>
                        <a:lnSpc>
                          <a:spcPct val="107000"/>
                        </a:lnSpc>
                        <a:spcAft>
                          <a:spcPts val="800"/>
                        </a:spcAft>
                        <a:buNone/>
                      </a:pPr>
                      <a:r>
                        <a:rPr lang="el-GR" sz="500" kern="100">
                          <a:effectLst/>
                        </a:rPr>
                        <a:t>Total</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161</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a:txBody>
                    <a:bodyPr/>
                    <a:lstStyle/>
                    <a:p>
                      <a:pPr algn="ctr">
                        <a:lnSpc>
                          <a:spcPct val="107000"/>
                        </a:lnSpc>
                        <a:spcAft>
                          <a:spcPts val="800"/>
                        </a:spcAft>
                        <a:buNone/>
                      </a:pPr>
                      <a:r>
                        <a:rPr lang="el-GR" sz="500" kern="100">
                          <a:effectLst/>
                        </a:rPr>
                        <a:t>100.0</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gridSpan="6">
                  <a:txBody>
                    <a:bodyPr/>
                    <a:lstStyle/>
                    <a:p>
                      <a:pPr algn="ctr">
                        <a:lnSpc>
                          <a:spcPct val="107000"/>
                        </a:lnSpc>
                        <a:spcAft>
                          <a:spcPts val="800"/>
                        </a:spcAft>
                        <a:buNone/>
                      </a:pPr>
                      <a:r>
                        <a:rPr lang="el-GR" sz="500" kern="100">
                          <a:effectLst/>
                        </a:rPr>
                        <a:t> </a:t>
                      </a:r>
                      <a:endParaRPr lang="el-GR" sz="500" kern="100">
                        <a:effectLst/>
                        <a:latin typeface="Aptos" panose="020B0004020202020204" pitchFamily="34" charset="0"/>
                        <a:ea typeface="Aptos" panose="020B0004020202020204" pitchFamily="34" charset="0"/>
                        <a:cs typeface="Times New Roman" panose="02020603050405020304" pitchFamily="18" charset="0"/>
                      </a:endParaRPr>
                    </a:p>
                  </a:txBody>
                  <a:tcPr marL="29226" marR="2922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a:txBody>
                    <a:bodyPr/>
                    <a:lstStyle/>
                    <a:p>
                      <a:pPr>
                        <a:lnSpc>
                          <a:spcPct val="107000"/>
                        </a:lnSpc>
                        <a:spcAft>
                          <a:spcPts val="800"/>
                        </a:spcAft>
                        <a:buNone/>
                      </a:pPr>
                      <a:r>
                        <a:rPr lang="el-GR" sz="500" kern="100" dirty="0">
                          <a:effectLst/>
                        </a:rPr>
                        <a:t> </a:t>
                      </a:r>
                      <a:endParaRPr lang="el-GR" sz="5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738587930"/>
                  </a:ext>
                </a:extLst>
              </a:tr>
            </a:tbl>
          </a:graphicData>
        </a:graphic>
      </p:graphicFrame>
    </p:spTree>
    <p:extLst>
      <p:ext uri="{BB962C8B-B14F-4D97-AF65-F5344CB8AC3E}">
        <p14:creationId xmlns:p14="http://schemas.microsoft.com/office/powerpoint/2010/main" val="16773550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duotone>
              <a:schemeClr val="bg2">
                <a:shade val="88000"/>
                <a:hueMod val="106000"/>
                <a:satMod val="140000"/>
                <a:lumMod val="54000"/>
              </a:schemeClr>
              <a:schemeClr val="bg2">
                <a:tint val="98000"/>
                <a:hueMod val="90000"/>
                <a:satMod val="150000"/>
                <a:lumMod val="160000"/>
              </a:schemeClr>
            </a:duotone>
          </a:blip>
          <a:stretch/>
        </a:blipFill>
        <a:effectLst/>
      </p:bgPr>
    </p:bg>
    <p:spTree>
      <p:nvGrpSpPr>
        <p:cNvPr id="1" name=""/>
        <p:cNvGrpSpPr/>
        <p:nvPr/>
      </p:nvGrpSpPr>
      <p:grpSpPr>
        <a:xfrm>
          <a:off x="0" y="0"/>
          <a:ext cx="0" cy="0"/>
          <a:chOff x="0" y="0"/>
          <a:chExt cx="0" cy="0"/>
        </a:xfrm>
      </p:grpSpPr>
      <p:pic>
        <p:nvPicPr>
          <p:cNvPr id="100" name="Picture 2">
            <a:extLst>
              <a:ext uri="{FF2B5EF4-FFF2-40B4-BE49-F238E27FC236}">
                <a16:creationId xmlns:a16="http://schemas.microsoft.com/office/drawing/2014/main" id="{5FF7B57D-FF7B-48B3-9F60-9BCEEECF9E7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grpSp>
        <p:nvGrpSpPr>
          <p:cNvPr id="102" name="Group 101">
            <a:extLst>
              <a:ext uri="{FF2B5EF4-FFF2-40B4-BE49-F238E27FC236}">
                <a16:creationId xmlns:a16="http://schemas.microsoft.com/office/drawing/2014/main" id="{EB95AFDF-FA7D-4311-9C65-6D507D92F4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288" y="0"/>
            <a:ext cx="12053888" cy="6858001"/>
            <a:chOff x="-14288" y="0"/>
            <a:chExt cx="12053888" cy="6858001"/>
          </a:xfrm>
        </p:grpSpPr>
        <p:grpSp>
          <p:nvGrpSpPr>
            <p:cNvPr id="103" name="Group 102">
              <a:extLst>
                <a:ext uri="{FF2B5EF4-FFF2-40B4-BE49-F238E27FC236}">
                  <a16:creationId xmlns:a16="http://schemas.microsoft.com/office/drawing/2014/main" id="{9A5CCD98-20C1-4404-B788-FDA92F8A440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115" name="Rectangle 5">
                <a:extLst>
                  <a:ext uri="{FF2B5EF4-FFF2-40B4-BE49-F238E27FC236}">
                    <a16:creationId xmlns:a16="http://schemas.microsoft.com/office/drawing/2014/main" id="{C1424C76-B5C3-468E-86FA-8D9B269053D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116" name="Freeform 6">
                <a:extLst>
                  <a:ext uri="{FF2B5EF4-FFF2-40B4-BE49-F238E27FC236}">
                    <a16:creationId xmlns:a16="http://schemas.microsoft.com/office/drawing/2014/main" id="{B3922267-72C9-403B-A6DE-7D0A43D5541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7" name="Freeform 7">
                <a:extLst>
                  <a:ext uri="{FF2B5EF4-FFF2-40B4-BE49-F238E27FC236}">
                    <a16:creationId xmlns:a16="http://schemas.microsoft.com/office/drawing/2014/main" id="{7276DB68-2E8D-4723-852B-7476DD38FED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8" name="Freeform 8">
                <a:extLst>
                  <a:ext uri="{FF2B5EF4-FFF2-40B4-BE49-F238E27FC236}">
                    <a16:creationId xmlns:a16="http://schemas.microsoft.com/office/drawing/2014/main" id="{0A155711-4993-4D1E-89EA-A397C164F0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9" name="Freeform 9">
                <a:extLst>
                  <a:ext uri="{FF2B5EF4-FFF2-40B4-BE49-F238E27FC236}">
                    <a16:creationId xmlns:a16="http://schemas.microsoft.com/office/drawing/2014/main" id="{2AB42136-2551-4CAA-857F-65FA3247B49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20" name="Freeform 10">
                <a:extLst>
                  <a:ext uri="{FF2B5EF4-FFF2-40B4-BE49-F238E27FC236}">
                    <a16:creationId xmlns:a16="http://schemas.microsoft.com/office/drawing/2014/main" id="{7C2ADEA1-EA3E-4C0E-A28E-460092F7FF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21" name="Freeform 11">
                <a:extLst>
                  <a:ext uri="{FF2B5EF4-FFF2-40B4-BE49-F238E27FC236}">
                    <a16:creationId xmlns:a16="http://schemas.microsoft.com/office/drawing/2014/main" id="{B04584B3-081C-4286-A840-AB5B16B10A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22" name="Freeform 12">
                <a:extLst>
                  <a:ext uri="{FF2B5EF4-FFF2-40B4-BE49-F238E27FC236}">
                    <a16:creationId xmlns:a16="http://schemas.microsoft.com/office/drawing/2014/main" id="{3AB388FD-C246-4936-A041-E0413A1329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23" name="Freeform 13">
                <a:extLst>
                  <a:ext uri="{FF2B5EF4-FFF2-40B4-BE49-F238E27FC236}">
                    <a16:creationId xmlns:a16="http://schemas.microsoft.com/office/drawing/2014/main" id="{57692343-2D12-4F57-836C-945D407B68B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24" name="Freeform 14">
                <a:extLst>
                  <a:ext uri="{FF2B5EF4-FFF2-40B4-BE49-F238E27FC236}">
                    <a16:creationId xmlns:a16="http://schemas.microsoft.com/office/drawing/2014/main" id="{062EE710-0210-4840-8698-E0DF1C6170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25" name="Freeform 15">
                <a:extLst>
                  <a:ext uri="{FF2B5EF4-FFF2-40B4-BE49-F238E27FC236}">
                    <a16:creationId xmlns:a16="http://schemas.microsoft.com/office/drawing/2014/main" id="{161892F4-6071-40CD-8E18-CDEE0C91B5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26" name="Line 16">
                <a:extLst>
                  <a:ext uri="{FF2B5EF4-FFF2-40B4-BE49-F238E27FC236}">
                    <a16:creationId xmlns:a16="http://schemas.microsoft.com/office/drawing/2014/main" id="{3E6BBE44-8D88-407D-B1C6-10C89DD6173B}"/>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l-GR"/>
              </a:p>
            </p:txBody>
          </p:sp>
          <p:sp>
            <p:nvSpPr>
              <p:cNvPr id="127" name="Freeform 17">
                <a:extLst>
                  <a:ext uri="{FF2B5EF4-FFF2-40B4-BE49-F238E27FC236}">
                    <a16:creationId xmlns:a16="http://schemas.microsoft.com/office/drawing/2014/main" id="{1E90AE6E-328E-4730-825C-B5130F5CFC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28" name="Freeform 18">
                <a:extLst>
                  <a:ext uri="{FF2B5EF4-FFF2-40B4-BE49-F238E27FC236}">
                    <a16:creationId xmlns:a16="http://schemas.microsoft.com/office/drawing/2014/main" id="{24EC969F-6E4A-4163-ABDA-4674429A3D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29" name="Freeform 19">
                <a:extLst>
                  <a:ext uri="{FF2B5EF4-FFF2-40B4-BE49-F238E27FC236}">
                    <a16:creationId xmlns:a16="http://schemas.microsoft.com/office/drawing/2014/main" id="{1B735C94-B049-42C6-9DEF-5DB70D58CE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30" name="Freeform 20">
                <a:extLst>
                  <a:ext uri="{FF2B5EF4-FFF2-40B4-BE49-F238E27FC236}">
                    <a16:creationId xmlns:a16="http://schemas.microsoft.com/office/drawing/2014/main" id="{051C02E6-1954-478B-AEAE-BF8F36BE94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31" name="Rectangle 21">
                <a:extLst>
                  <a:ext uri="{FF2B5EF4-FFF2-40B4-BE49-F238E27FC236}">
                    <a16:creationId xmlns:a16="http://schemas.microsoft.com/office/drawing/2014/main" id="{6710B1C0-310A-48D0-B824-459D9AFC2FB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132" name="Freeform 22">
                <a:extLst>
                  <a:ext uri="{FF2B5EF4-FFF2-40B4-BE49-F238E27FC236}">
                    <a16:creationId xmlns:a16="http://schemas.microsoft.com/office/drawing/2014/main" id="{1204A606-D9A6-4DC6-9F0E-D516EA1EB9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33" name="Freeform 23">
                <a:extLst>
                  <a:ext uri="{FF2B5EF4-FFF2-40B4-BE49-F238E27FC236}">
                    <a16:creationId xmlns:a16="http://schemas.microsoft.com/office/drawing/2014/main" id="{EE569555-0243-4979-A537-C9B4AFD5F25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34" name="Freeform 24">
                <a:extLst>
                  <a:ext uri="{FF2B5EF4-FFF2-40B4-BE49-F238E27FC236}">
                    <a16:creationId xmlns:a16="http://schemas.microsoft.com/office/drawing/2014/main" id="{D52A977D-4993-48AF-A792-F2DE096391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35" name="Freeform 25">
                <a:extLst>
                  <a:ext uri="{FF2B5EF4-FFF2-40B4-BE49-F238E27FC236}">
                    <a16:creationId xmlns:a16="http://schemas.microsoft.com/office/drawing/2014/main" id="{93CFF2DC-E52E-4D99-97D5-B0D7B792E50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36" name="Freeform 26">
                <a:extLst>
                  <a:ext uri="{FF2B5EF4-FFF2-40B4-BE49-F238E27FC236}">
                    <a16:creationId xmlns:a16="http://schemas.microsoft.com/office/drawing/2014/main" id="{5E175372-AF09-42A7-B3D0-226C834891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37" name="Freeform 27">
                <a:extLst>
                  <a:ext uri="{FF2B5EF4-FFF2-40B4-BE49-F238E27FC236}">
                    <a16:creationId xmlns:a16="http://schemas.microsoft.com/office/drawing/2014/main" id="{ABF20BA9-F4B2-49EA-A573-578B189774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38" name="Freeform 28">
                <a:extLst>
                  <a:ext uri="{FF2B5EF4-FFF2-40B4-BE49-F238E27FC236}">
                    <a16:creationId xmlns:a16="http://schemas.microsoft.com/office/drawing/2014/main" id="{AA3A7A4B-C811-4E23-8BFD-5823A032DA3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39" name="Freeform 29">
                <a:extLst>
                  <a:ext uri="{FF2B5EF4-FFF2-40B4-BE49-F238E27FC236}">
                    <a16:creationId xmlns:a16="http://schemas.microsoft.com/office/drawing/2014/main" id="{47537781-F057-4B97-AD8F-12FE9BE599A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40" name="Freeform 30">
                <a:extLst>
                  <a:ext uri="{FF2B5EF4-FFF2-40B4-BE49-F238E27FC236}">
                    <a16:creationId xmlns:a16="http://schemas.microsoft.com/office/drawing/2014/main" id="{078883C7-EB52-4BB7-A9A7-F8C046A833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41" name="Freeform 31">
                <a:extLst>
                  <a:ext uri="{FF2B5EF4-FFF2-40B4-BE49-F238E27FC236}">
                    <a16:creationId xmlns:a16="http://schemas.microsoft.com/office/drawing/2014/main" id="{63CCBBF8-5972-4ED3-AB5B-46DC425B177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grpSp>
        <p:grpSp>
          <p:nvGrpSpPr>
            <p:cNvPr id="104" name="Group 103">
              <a:extLst>
                <a:ext uri="{FF2B5EF4-FFF2-40B4-BE49-F238E27FC236}">
                  <a16:creationId xmlns:a16="http://schemas.microsoft.com/office/drawing/2014/main" id="{A8C19883-37FB-437C-A3AA-89AA6239D3A9}"/>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05" name="Freeform 32">
                <a:extLst>
                  <a:ext uri="{FF2B5EF4-FFF2-40B4-BE49-F238E27FC236}">
                    <a16:creationId xmlns:a16="http://schemas.microsoft.com/office/drawing/2014/main" id="{AF1753DD-4CEF-45EC-B952-90EA8895D7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6" name="Freeform 33">
                <a:extLst>
                  <a:ext uri="{FF2B5EF4-FFF2-40B4-BE49-F238E27FC236}">
                    <a16:creationId xmlns:a16="http://schemas.microsoft.com/office/drawing/2014/main" id="{5B9356DB-C1BE-4D76-8FA7-4FBAA12D1D3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7" name="Freeform 34">
                <a:extLst>
                  <a:ext uri="{FF2B5EF4-FFF2-40B4-BE49-F238E27FC236}">
                    <a16:creationId xmlns:a16="http://schemas.microsoft.com/office/drawing/2014/main" id="{C4F59561-572D-42BA-A6FD-F3AFA1A394D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8" name="Freeform 35">
                <a:extLst>
                  <a:ext uri="{FF2B5EF4-FFF2-40B4-BE49-F238E27FC236}">
                    <a16:creationId xmlns:a16="http://schemas.microsoft.com/office/drawing/2014/main" id="{BB7A51A1-D509-4494-BAE2-1B96CAD4DB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9" name="Freeform 36">
                <a:extLst>
                  <a:ext uri="{FF2B5EF4-FFF2-40B4-BE49-F238E27FC236}">
                    <a16:creationId xmlns:a16="http://schemas.microsoft.com/office/drawing/2014/main" id="{D3FE0B5A-55DE-4E56-8E9B-B92D1DB9A89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0" name="Freeform 37">
                <a:extLst>
                  <a:ext uri="{FF2B5EF4-FFF2-40B4-BE49-F238E27FC236}">
                    <a16:creationId xmlns:a16="http://schemas.microsoft.com/office/drawing/2014/main" id="{F125661C-3A0E-4B6E-B2AB-1B08C89251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1" name="Freeform 38">
                <a:extLst>
                  <a:ext uri="{FF2B5EF4-FFF2-40B4-BE49-F238E27FC236}">
                    <a16:creationId xmlns:a16="http://schemas.microsoft.com/office/drawing/2014/main" id="{39304006-EE77-438A-A0D1-537322356C1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2" name="Freeform 39">
                <a:extLst>
                  <a:ext uri="{FF2B5EF4-FFF2-40B4-BE49-F238E27FC236}">
                    <a16:creationId xmlns:a16="http://schemas.microsoft.com/office/drawing/2014/main" id="{C6031DEB-4109-4049-82CF-DD06483A2C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3" name="Freeform 40">
                <a:extLst>
                  <a:ext uri="{FF2B5EF4-FFF2-40B4-BE49-F238E27FC236}">
                    <a16:creationId xmlns:a16="http://schemas.microsoft.com/office/drawing/2014/main" id="{65FC2657-18D6-4490-88D6-32E6B1C6FB1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4" name="Rectangle 41">
                <a:extLst>
                  <a:ext uri="{FF2B5EF4-FFF2-40B4-BE49-F238E27FC236}">
                    <a16:creationId xmlns:a16="http://schemas.microsoft.com/office/drawing/2014/main" id="{20BEA03B-3EAD-4FA2-BC9D-25A14D635CF6}"/>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grpSp>
      </p:grpSp>
      <p:sp useBgFill="1">
        <p:nvSpPr>
          <p:cNvPr id="143" name="Rectangle 142">
            <a:extLst>
              <a:ext uri="{FF2B5EF4-FFF2-40B4-BE49-F238E27FC236}">
                <a16:creationId xmlns:a16="http://schemas.microsoft.com/office/drawing/2014/main" id="{C2E4E997-8672-4FFD-B8EC-9932A8E471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pic>
        <p:nvPicPr>
          <p:cNvPr id="145" name="Picture 2">
            <a:extLst>
              <a:ext uri="{FF2B5EF4-FFF2-40B4-BE49-F238E27FC236}">
                <a16:creationId xmlns:a16="http://schemas.microsoft.com/office/drawing/2014/main" id="{FE6BA9E6-1D9E-4D30-B528-D49FA1342E4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sp>
        <p:nvSpPr>
          <p:cNvPr id="3" name="TextBox 2">
            <a:extLst>
              <a:ext uri="{FF2B5EF4-FFF2-40B4-BE49-F238E27FC236}">
                <a16:creationId xmlns:a16="http://schemas.microsoft.com/office/drawing/2014/main" id="{5A2C0344-9A38-C6DA-0B64-3FA43C23D0E5}"/>
              </a:ext>
            </a:extLst>
          </p:cNvPr>
          <p:cNvSpPr txBox="1"/>
          <p:nvPr/>
        </p:nvSpPr>
        <p:spPr>
          <a:xfrm>
            <a:off x="1141412" y="758254"/>
            <a:ext cx="4459287" cy="5456279"/>
          </a:xfrm>
          <a:prstGeom prst="rect">
            <a:avLst/>
          </a:prstGeom>
        </p:spPr>
        <p:txBody>
          <a:bodyPr vert="horz" lIns="91440" tIns="45720" rIns="91440" bIns="45720" rtlCol="0">
            <a:normAutofit/>
          </a:bodyPr>
          <a:lstStyle/>
          <a:p>
            <a:pPr defTabSz="914400">
              <a:lnSpc>
                <a:spcPct val="110000"/>
              </a:lnSpc>
              <a:spcBef>
                <a:spcPts val="1200"/>
              </a:spcBef>
              <a:spcAft>
                <a:spcPts val="800"/>
              </a:spcAft>
              <a:buSzPct val="125000"/>
            </a:pPr>
            <a:endParaRPr lang="el-GR" dirty="0">
              <a:effectLst/>
            </a:endParaRPr>
          </a:p>
          <a:p>
            <a:pPr defTabSz="914400">
              <a:lnSpc>
                <a:spcPct val="110000"/>
              </a:lnSpc>
              <a:spcBef>
                <a:spcPts val="1200"/>
              </a:spcBef>
              <a:spcAft>
                <a:spcPts val="800"/>
              </a:spcAft>
              <a:buSzPct val="125000"/>
            </a:pPr>
            <a:r>
              <a:rPr lang="en-US" dirty="0">
                <a:effectLst/>
              </a:rPr>
              <a:t>In (Table 3), most participating teachers (44%) reported that they were not at all prepared to implement distance learning. Many of the participants in the teacher survey (40.4%) claimed that the Ministry of Education’s instructions on distance learning helped them a little to overcome difficulties and problems that arose during its implementation. Most teachers (26.7%) responded that there was a high degree of preparedness on the part of the school administration for distance learning during the Covid-19 pandemic.</a:t>
            </a:r>
          </a:p>
        </p:txBody>
      </p:sp>
      <p:pic>
        <p:nvPicPr>
          <p:cNvPr id="4" name="Γραφικό 3" descr="Αίθουσα τάξης περίγραμμα">
            <a:extLst>
              <a:ext uri="{FF2B5EF4-FFF2-40B4-BE49-F238E27FC236}">
                <a16:creationId xmlns:a16="http://schemas.microsoft.com/office/drawing/2014/main" id="{11FA7D41-2E7A-1E20-BE78-93185067BCF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096000" y="688386"/>
            <a:ext cx="5456279" cy="545627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pic>
      <p:grpSp>
        <p:nvGrpSpPr>
          <p:cNvPr id="147" name="Group 146">
            <a:extLst>
              <a:ext uri="{FF2B5EF4-FFF2-40B4-BE49-F238E27FC236}">
                <a16:creationId xmlns:a16="http://schemas.microsoft.com/office/drawing/2014/main" id="{453E4DEE-E996-40F8-8635-0FF43D7348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148" name="Rectangle 5">
              <a:extLst>
                <a:ext uri="{FF2B5EF4-FFF2-40B4-BE49-F238E27FC236}">
                  <a16:creationId xmlns:a16="http://schemas.microsoft.com/office/drawing/2014/main" id="{08BD1D3E-43CE-49EB-A424-0738950C6424}"/>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149" name="Freeform 6">
              <a:extLst>
                <a:ext uri="{FF2B5EF4-FFF2-40B4-BE49-F238E27FC236}">
                  <a16:creationId xmlns:a16="http://schemas.microsoft.com/office/drawing/2014/main" id="{E9182037-E3FA-489A-95D5-29E4248420D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50" name="Freeform 7">
              <a:extLst>
                <a:ext uri="{FF2B5EF4-FFF2-40B4-BE49-F238E27FC236}">
                  <a16:creationId xmlns:a16="http://schemas.microsoft.com/office/drawing/2014/main" id="{E8864E76-AD7F-4BEE-B3F6-A78FA42AEFA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51" name="Freeform 8">
              <a:extLst>
                <a:ext uri="{FF2B5EF4-FFF2-40B4-BE49-F238E27FC236}">
                  <a16:creationId xmlns:a16="http://schemas.microsoft.com/office/drawing/2014/main" id="{8AD071B3-046D-4479-91FE-01E9AD7C8A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52" name="Freeform 9">
              <a:extLst>
                <a:ext uri="{FF2B5EF4-FFF2-40B4-BE49-F238E27FC236}">
                  <a16:creationId xmlns:a16="http://schemas.microsoft.com/office/drawing/2014/main" id="{91D776F5-E902-4A4D-A75D-A46E063C9F3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53" name="Freeform 10">
              <a:extLst>
                <a:ext uri="{FF2B5EF4-FFF2-40B4-BE49-F238E27FC236}">
                  <a16:creationId xmlns:a16="http://schemas.microsoft.com/office/drawing/2014/main" id="{EBED8F24-A998-4952-AB68-E2074F0746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54" name="Freeform 11">
              <a:extLst>
                <a:ext uri="{FF2B5EF4-FFF2-40B4-BE49-F238E27FC236}">
                  <a16:creationId xmlns:a16="http://schemas.microsoft.com/office/drawing/2014/main" id="{74D7A646-8CDC-49B3-9C44-3EF38DB426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55" name="Freeform 12">
              <a:extLst>
                <a:ext uri="{FF2B5EF4-FFF2-40B4-BE49-F238E27FC236}">
                  <a16:creationId xmlns:a16="http://schemas.microsoft.com/office/drawing/2014/main" id="{D4E99D14-E4F4-419B-9AAF-8D1CEAB28A2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56" name="Freeform 13">
              <a:extLst>
                <a:ext uri="{FF2B5EF4-FFF2-40B4-BE49-F238E27FC236}">
                  <a16:creationId xmlns:a16="http://schemas.microsoft.com/office/drawing/2014/main" id="{377E106C-5445-4A52-9F7E-DA173874429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57" name="Freeform 14">
              <a:extLst>
                <a:ext uri="{FF2B5EF4-FFF2-40B4-BE49-F238E27FC236}">
                  <a16:creationId xmlns:a16="http://schemas.microsoft.com/office/drawing/2014/main" id="{752BFE96-D378-4BAE-A64B-F851A34C4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58" name="Freeform 15">
              <a:extLst>
                <a:ext uri="{FF2B5EF4-FFF2-40B4-BE49-F238E27FC236}">
                  <a16:creationId xmlns:a16="http://schemas.microsoft.com/office/drawing/2014/main" id="{B88FFB19-5A5E-4078-B467-9D4ABD21BD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59" name="Line 16">
              <a:extLst>
                <a:ext uri="{FF2B5EF4-FFF2-40B4-BE49-F238E27FC236}">
                  <a16:creationId xmlns:a16="http://schemas.microsoft.com/office/drawing/2014/main" id="{11042975-3D19-4728-BCDA-D3F5CD633EDB}"/>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l-GR"/>
            </a:p>
          </p:txBody>
        </p:sp>
        <p:sp>
          <p:nvSpPr>
            <p:cNvPr id="160" name="Freeform 17">
              <a:extLst>
                <a:ext uri="{FF2B5EF4-FFF2-40B4-BE49-F238E27FC236}">
                  <a16:creationId xmlns:a16="http://schemas.microsoft.com/office/drawing/2014/main" id="{A28972BD-D2E1-4DCA-A907-2E3B6F6066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61" name="Freeform 18">
              <a:extLst>
                <a:ext uri="{FF2B5EF4-FFF2-40B4-BE49-F238E27FC236}">
                  <a16:creationId xmlns:a16="http://schemas.microsoft.com/office/drawing/2014/main" id="{1C806824-5C2D-4747-B038-69EE4074B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62" name="Freeform 19">
              <a:extLst>
                <a:ext uri="{FF2B5EF4-FFF2-40B4-BE49-F238E27FC236}">
                  <a16:creationId xmlns:a16="http://schemas.microsoft.com/office/drawing/2014/main" id="{3B33F710-16D7-4F48-BFCA-66C9CA23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63" name="Freeform 20">
              <a:extLst>
                <a:ext uri="{FF2B5EF4-FFF2-40B4-BE49-F238E27FC236}">
                  <a16:creationId xmlns:a16="http://schemas.microsoft.com/office/drawing/2014/main" id="{6C8C8ED4-90FA-4E97-AAF0-D5D51E6A935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64" name="Rectangle 21">
              <a:extLst>
                <a:ext uri="{FF2B5EF4-FFF2-40B4-BE49-F238E27FC236}">
                  <a16:creationId xmlns:a16="http://schemas.microsoft.com/office/drawing/2014/main" id="{6C5EB9C1-B25F-4172-8A96-5950ECC828F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165" name="Freeform 22">
              <a:extLst>
                <a:ext uri="{FF2B5EF4-FFF2-40B4-BE49-F238E27FC236}">
                  <a16:creationId xmlns:a16="http://schemas.microsoft.com/office/drawing/2014/main" id="{097E6E8A-9373-4655-882B-21715CCE97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66" name="Freeform 23">
              <a:extLst>
                <a:ext uri="{FF2B5EF4-FFF2-40B4-BE49-F238E27FC236}">
                  <a16:creationId xmlns:a16="http://schemas.microsoft.com/office/drawing/2014/main" id="{EB8CC766-1206-4372-ACAF-8230AF4D542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67" name="Freeform 24">
              <a:extLst>
                <a:ext uri="{FF2B5EF4-FFF2-40B4-BE49-F238E27FC236}">
                  <a16:creationId xmlns:a16="http://schemas.microsoft.com/office/drawing/2014/main" id="{1C8E2511-2489-47B2-9C19-C410910DD9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68" name="Freeform 25">
              <a:extLst>
                <a:ext uri="{FF2B5EF4-FFF2-40B4-BE49-F238E27FC236}">
                  <a16:creationId xmlns:a16="http://schemas.microsoft.com/office/drawing/2014/main" id="{D7820196-0A47-47EF-832C-A688E8977D6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69" name="Freeform 26">
              <a:extLst>
                <a:ext uri="{FF2B5EF4-FFF2-40B4-BE49-F238E27FC236}">
                  <a16:creationId xmlns:a16="http://schemas.microsoft.com/office/drawing/2014/main" id="{4982E0BF-34AE-48A3-AD6B-E0F3CD05DB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70" name="Freeform 27">
              <a:extLst>
                <a:ext uri="{FF2B5EF4-FFF2-40B4-BE49-F238E27FC236}">
                  <a16:creationId xmlns:a16="http://schemas.microsoft.com/office/drawing/2014/main" id="{CD34643B-9DF2-4310-8868-48252C3393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71" name="Freeform 28">
              <a:extLst>
                <a:ext uri="{FF2B5EF4-FFF2-40B4-BE49-F238E27FC236}">
                  <a16:creationId xmlns:a16="http://schemas.microsoft.com/office/drawing/2014/main" id="{4E020C4E-AF64-44A8-B830-779541D8D54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72" name="Freeform 29">
              <a:extLst>
                <a:ext uri="{FF2B5EF4-FFF2-40B4-BE49-F238E27FC236}">
                  <a16:creationId xmlns:a16="http://schemas.microsoft.com/office/drawing/2014/main" id="{D97BC3D3-B1B3-4825-9169-BBEF1DBCF05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73" name="Freeform 30">
              <a:extLst>
                <a:ext uri="{FF2B5EF4-FFF2-40B4-BE49-F238E27FC236}">
                  <a16:creationId xmlns:a16="http://schemas.microsoft.com/office/drawing/2014/main" id="{A750DC4F-1DAF-470E-98C6-6C68DEB933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74" name="Freeform 31">
              <a:extLst>
                <a:ext uri="{FF2B5EF4-FFF2-40B4-BE49-F238E27FC236}">
                  <a16:creationId xmlns:a16="http://schemas.microsoft.com/office/drawing/2014/main" id="{2F99594A-5BBD-4E10-A818-8BE52B7D952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grpSp>
    </p:spTree>
    <p:extLst>
      <p:ext uri="{BB962C8B-B14F-4D97-AF65-F5344CB8AC3E}">
        <p14:creationId xmlns:p14="http://schemas.microsoft.com/office/powerpoint/2010/main" val="6282559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Πίνακας 1">
            <a:extLst>
              <a:ext uri="{FF2B5EF4-FFF2-40B4-BE49-F238E27FC236}">
                <a16:creationId xmlns:a16="http://schemas.microsoft.com/office/drawing/2014/main" id="{57A092C9-1E68-F693-381E-BCC62B7C040D}"/>
              </a:ext>
            </a:extLst>
          </p:cNvPr>
          <p:cNvGraphicFramePr>
            <a:graphicFrameLocks noGrp="1"/>
          </p:cNvGraphicFramePr>
          <p:nvPr>
            <p:extLst>
              <p:ext uri="{D42A27DB-BD31-4B8C-83A1-F6EECF244321}">
                <p14:modId xmlns:p14="http://schemas.microsoft.com/office/powerpoint/2010/main" val="379165929"/>
              </p:ext>
            </p:extLst>
          </p:nvPr>
        </p:nvGraphicFramePr>
        <p:xfrm>
          <a:off x="946484" y="497304"/>
          <a:ext cx="9801726" cy="5630780"/>
        </p:xfrm>
        <a:graphic>
          <a:graphicData uri="http://schemas.openxmlformats.org/drawingml/2006/table">
            <a:tbl>
              <a:tblPr firstRow="1" firstCol="1" bandRow="1">
                <a:tableStyleId>{5C22544A-7EE6-4342-B048-85BDC9FD1C3A}</a:tableStyleId>
              </a:tblPr>
              <a:tblGrid>
                <a:gridCol w="2995583">
                  <a:extLst>
                    <a:ext uri="{9D8B030D-6E8A-4147-A177-3AD203B41FA5}">
                      <a16:colId xmlns:a16="http://schemas.microsoft.com/office/drawing/2014/main" val="1107431888"/>
                    </a:ext>
                  </a:extLst>
                </a:gridCol>
                <a:gridCol w="1650699">
                  <a:extLst>
                    <a:ext uri="{9D8B030D-6E8A-4147-A177-3AD203B41FA5}">
                      <a16:colId xmlns:a16="http://schemas.microsoft.com/office/drawing/2014/main" val="78008580"/>
                    </a:ext>
                  </a:extLst>
                </a:gridCol>
                <a:gridCol w="1886685">
                  <a:extLst>
                    <a:ext uri="{9D8B030D-6E8A-4147-A177-3AD203B41FA5}">
                      <a16:colId xmlns:a16="http://schemas.microsoft.com/office/drawing/2014/main" val="1335803556"/>
                    </a:ext>
                  </a:extLst>
                </a:gridCol>
                <a:gridCol w="1242540">
                  <a:extLst>
                    <a:ext uri="{9D8B030D-6E8A-4147-A177-3AD203B41FA5}">
                      <a16:colId xmlns:a16="http://schemas.microsoft.com/office/drawing/2014/main" val="1844990492"/>
                    </a:ext>
                  </a:extLst>
                </a:gridCol>
                <a:gridCol w="221895">
                  <a:extLst>
                    <a:ext uri="{9D8B030D-6E8A-4147-A177-3AD203B41FA5}">
                      <a16:colId xmlns:a16="http://schemas.microsoft.com/office/drawing/2014/main" val="186324468"/>
                    </a:ext>
                  </a:extLst>
                </a:gridCol>
                <a:gridCol w="221895">
                  <a:extLst>
                    <a:ext uri="{9D8B030D-6E8A-4147-A177-3AD203B41FA5}">
                      <a16:colId xmlns:a16="http://schemas.microsoft.com/office/drawing/2014/main" val="2782423424"/>
                    </a:ext>
                  </a:extLst>
                </a:gridCol>
                <a:gridCol w="221895">
                  <a:extLst>
                    <a:ext uri="{9D8B030D-6E8A-4147-A177-3AD203B41FA5}">
                      <a16:colId xmlns:a16="http://schemas.microsoft.com/office/drawing/2014/main" val="1206798020"/>
                    </a:ext>
                  </a:extLst>
                </a:gridCol>
                <a:gridCol w="1360534">
                  <a:extLst>
                    <a:ext uri="{9D8B030D-6E8A-4147-A177-3AD203B41FA5}">
                      <a16:colId xmlns:a16="http://schemas.microsoft.com/office/drawing/2014/main" val="2664245062"/>
                    </a:ext>
                  </a:extLst>
                </a:gridCol>
              </a:tblGrid>
              <a:tr h="231669">
                <a:tc gridSpan="8">
                  <a:txBody>
                    <a:bodyPr/>
                    <a:lstStyle/>
                    <a:p>
                      <a:pPr algn="l">
                        <a:lnSpc>
                          <a:spcPct val="107000"/>
                        </a:lnSpc>
                        <a:spcBef>
                          <a:spcPts val="1200"/>
                        </a:spcBef>
                        <a:spcAft>
                          <a:spcPts val="800"/>
                        </a:spcAft>
                        <a:buNone/>
                      </a:pPr>
                      <a:r>
                        <a:rPr lang="en-US" sz="400" kern="0" dirty="0">
                          <a:effectLst/>
                        </a:rPr>
                        <a:t>Table 4.</a:t>
                      </a:r>
                      <a:r>
                        <a:rPr lang="en-US" sz="400" kern="100" dirty="0">
                          <a:effectLst/>
                        </a:rPr>
                        <a:t> </a:t>
                      </a:r>
                      <a:r>
                        <a:rPr lang="el-GR" sz="400" kern="100" dirty="0" err="1">
                          <a:effectLst/>
                        </a:rPr>
                        <a:t>Experiences</a:t>
                      </a:r>
                      <a:r>
                        <a:rPr lang="el-GR" sz="400" kern="100" dirty="0">
                          <a:effectLst/>
                        </a:rPr>
                        <a:t> in the </a:t>
                      </a:r>
                      <a:r>
                        <a:rPr lang="el-GR" sz="400" kern="100" dirty="0" err="1">
                          <a:effectLst/>
                        </a:rPr>
                        <a:t>implementation</a:t>
                      </a:r>
                      <a:r>
                        <a:rPr lang="el-GR" sz="400" kern="100" dirty="0">
                          <a:effectLst/>
                        </a:rPr>
                        <a:t> of </a:t>
                      </a:r>
                      <a:r>
                        <a:rPr lang="el-GR" sz="400" kern="100" dirty="0" err="1">
                          <a:effectLst/>
                        </a:rPr>
                        <a:t>distance</a:t>
                      </a:r>
                      <a:r>
                        <a:rPr lang="el-GR" sz="400" kern="100" dirty="0">
                          <a:effectLst/>
                        </a:rPr>
                        <a:t> </a:t>
                      </a:r>
                      <a:r>
                        <a:rPr lang="el-GR" sz="400" kern="100" dirty="0" err="1">
                          <a:effectLst/>
                        </a:rPr>
                        <a:t>learning</a:t>
                      </a:r>
                      <a:r>
                        <a:rPr lang="el-GR" sz="400" kern="100" dirty="0">
                          <a:effectLst/>
                        </a:rPr>
                        <a:t> and the </a:t>
                      </a:r>
                      <a:r>
                        <a:rPr lang="el-GR" sz="400" kern="100" dirty="0" err="1">
                          <a:effectLst/>
                        </a:rPr>
                        <a:t>possibility</a:t>
                      </a:r>
                      <a:r>
                        <a:rPr lang="el-GR" sz="400" kern="100" dirty="0">
                          <a:effectLst/>
                        </a:rPr>
                        <a:t> of </a:t>
                      </a:r>
                      <a:r>
                        <a:rPr lang="el-GR" sz="400" kern="100" dirty="0" err="1">
                          <a:effectLst/>
                        </a:rPr>
                        <a:t>its</a:t>
                      </a:r>
                      <a:r>
                        <a:rPr lang="el-GR" sz="400" kern="100" dirty="0">
                          <a:effectLst/>
                        </a:rPr>
                        <a:t> </a:t>
                      </a:r>
                      <a:r>
                        <a:rPr lang="el-GR" sz="400" kern="100" dirty="0" err="1">
                          <a:effectLst/>
                        </a:rPr>
                        <a:t>future</a:t>
                      </a:r>
                      <a:r>
                        <a:rPr lang="el-GR" sz="400" kern="100" dirty="0">
                          <a:effectLst/>
                        </a:rPr>
                        <a:t> </a:t>
                      </a:r>
                      <a:r>
                        <a:rPr lang="el-GR" sz="400" kern="100" dirty="0" err="1">
                          <a:effectLst/>
                        </a:rPr>
                        <a:t>use</a:t>
                      </a:r>
                      <a:r>
                        <a:rPr lang="el-GR" sz="400" kern="100" dirty="0">
                          <a:effectLst/>
                        </a:rPr>
                        <a:t> </a:t>
                      </a:r>
                      <a:endParaRPr lang="el-GR" sz="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268240664"/>
                  </a:ext>
                </a:extLst>
              </a:tr>
              <a:tr h="618071">
                <a:tc>
                  <a:txBody>
                    <a:bodyPr/>
                    <a:lstStyle/>
                    <a:p>
                      <a:pPr algn="l">
                        <a:lnSpc>
                          <a:spcPct val="107000"/>
                        </a:lnSpc>
                        <a:spcAft>
                          <a:spcPts val="800"/>
                        </a:spcAft>
                        <a:buNone/>
                      </a:pPr>
                      <a:r>
                        <a:rPr lang="en-US"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a:txBody>
                    <a:bodyPr/>
                    <a:lstStyle/>
                    <a:p>
                      <a:pPr algn="ctr">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400" kern="100">
                          <a:effectLst/>
                        </a:rPr>
                        <a:t>n (Frequency) </a:t>
                      </a:r>
                      <a:endParaRPr lang="el-GR" sz="400" kern="100">
                        <a:effectLst/>
                      </a:endParaRPr>
                    </a:p>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a:txBody>
                    <a:bodyPr/>
                    <a:lstStyle/>
                    <a:p>
                      <a:pPr algn="ctr">
                        <a:lnSpc>
                          <a:spcPct val="107000"/>
                        </a:lnSpc>
                        <a:spcAft>
                          <a:spcPts val="800"/>
                        </a:spcAft>
                        <a:buNone/>
                      </a:pPr>
                      <a:r>
                        <a:rPr lang="en-US" sz="400" kern="100">
                          <a:effectLst/>
                        </a:rPr>
                        <a:t>P</a:t>
                      </a:r>
                      <a:r>
                        <a:rPr lang="el-GR" sz="400" kern="100">
                          <a:effectLst/>
                        </a:rPr>
                        <a:t>ercentage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a:txBody>
                    <a:bodyPr/>
                    <a:lstStyle/>
                    <a:p>
                      <a:pPr algn="ctr">
                        <a:lnSpc>
                          <a:spcPct val="107000"/>
                        </a:lnSpc>
                        <a:spcAft>
                          <a:spcPts val="800"/>
                        </a:spcAft>
                        <a:buNone/>
                      </a:pPr>
                      <a:r>
                        <a:rPr lang="el-GR" sz="400" kern="100">
                          <a:effectLst/>
                        </a:rPr>
                        <a:t>m (Mean)</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gridSpan="2">
                  <a:txBody>
                    <a:bodyPr/>
                    <a:lstStyle/>
                    <a:p>
                      <a:pPr algn="ctr">
                        <a:lnSpc>
                          <a:spcPct val="107000"/>
                        </a:lnSpc>
                        <a:spcAft>
                          <a:spcPts val="800"/>
                        </a:spcAft>
                        <a:buNone/>
                      </a:pPr>
                      <a:r>
                        <a:rPr lang="el-GR" sz="400" kern="100">
                          <a:effectLst/>
                        </a:rPr>
                        <a:t>SD</a:t>
                      </a:r>
                    </a:p>
                    <a:p>
                      <a:pPr algn="ctr">
                        <a:lnSpc>
                          <a:spcPct val="107000"/>
                        </a:lnSpc>
                        <a:spcAft>
                          <a:spcPts val="800"/>
                        </a:spcAft>
                        <a:buNone/>
                      </a:pPr>
                      <a:r>
                        <a:rPr lang="el-GR" sz="400" kern="100">
                          <a:effectLst/>
                        </a:rPr>
                        <a:t>(Standard Deviation)</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gridSpan="2">
                  <a:txBody>
                    <a:bodyPr/>
                    <a:lstStyle/>
                    <a:p>
                      <a:pPr algn="ctr">
                        <a:lnSpc>
                          <a:spcPct val="107000"/>
                        </a:lnSpc>
                        <a:spcAft>
                          <a:spcPts val="800"/>
                        </a:spcAft>
                        <a:buNone/>
                      </a:pPr>
                      <a:r>
                        <a:rPr lang="el-GR" sz="400" kern="100" dirty="0">
                          <a:effectLst/>
                        </a:rPr>
                        <a:t>SE</a:t>
                      </a:r>
                    </a:p>
                    <a:p>
                      <a:pPr algn="ctr">
                        <a:lnSpc>
                          <a:spcPct val="107000"/>
                        </a:lnSpc>
                        <a:spcAft>
                          <a:spcPts val="800"/>
                        </a:spcAft>
                        <a:buNone/>
                      </a:pPr>
                      <a:r>
                        <a:rPr lang="el-GR" sz="400" kern="100" dirty="0">
                          <a:effectLst/>
                        </a:rPr>
                        <a:t>(Standard </a:t>
                      </a:r>
                      <a:r>
                        <a:rPr lang="el-GR" sz="400" kern="100" dirty="0" err="1">
                          <a:effectLst/>
                        </a:rPr>
                        <a:t>Error</a:t>
                      </a:r>
                      <a:r>
                        <a:rPr lang="el-GR" sz="400" kern="100" dirty="0">
                          <a:effectLst/>
                        </a:rPr>
                        <a:t>)</a:t>
                      </a:r>
                      <a:r>
                        <a:rPr lang="en-US" sz="400" kern="100" dirty="0">
                          <a:effectLst/>
                        </a:rPr>
                        <a:t> </a:t>
                      </a:r>
                      <a:endParaRPr lang="el-GR" sz="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extLst>
                  <a:ext uri="{0D108BD9-81ED-4DB2-BD59-A6C34878D82A}">
                    <a16:rowId xmlns:a16="http://schemas.microsoft.com/office/drawing/2014/main" val="179534192"/>
                  </a:ext>
                </a:extLst>
              </a:tr>
              <a:tr h="113364">
                <a:tc gridSpan="8">
                  <a:txBody>
                    <a:bodyPr/>
                    <a:lstStyle/>
                    <a:p>
                      <a:pPr algn="just">
                        <a:lnSpc>
                          <a:spcPct val="107000"/>
                        </a:lnSpc>
                        <a:spcAft>
                          <a:spcPts val="800"/>
                        </a:spcAft>
                        <a:buNone/>
                      </a:pPr>
                      <a:r>
                        <a:rPr lang="el-GR" sz="400" kern="100">
                          <a:effectLst/>
                        </a:rPr>
                        <a:t>During the pandemic, was your daily life and your way of working affected in any way?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951916176"/>
                  </a:ext>
                </a:extLst>
              </a:tr>
              <a:tr h="644665">
                <a:tc>
                  <a:txBody>
                    <a:bodyPr/>
                    <a:lstStyle/>
                    <a:p>
                      <a:pPr algn="l">
                        <a:lnSpc>
                          <a:spcPct val="107000"/>
                        </a:lnSpc>
                        <a:spcAft>
                          <a:spcPts val="800"/>
                        </a:spcAft>
                        <a:buNone/>
                      </a:pPr>
                      <a:r>
                        <a:rPr lang="el-GR" sz="400" kern="100">
                          <a:effectLst/>
                        </a:rPr>
                        <a:t>The best</a:t>
                      </a:r>
                    </a:p>
                    <a:p>
                      <a:pPr algn="l">
                        <a:lnSpc>
                          <a:spcPct val="107000"/>
                        </a:lnSpc>
                        <a:spcAft>
                          <a:spcPts val="800"/>
                        </a:spcAft>
                        <a:buNone/>
                      </a:pPr>
                      <a:r>
                        <a:rPr lang="el-GR" sz="400" kern="100">
                          <a:effectLst/>
                        </a:rPr>
                        <a:t> </a:t>
                      </a:r>
                    </a:p>
                    <a:p>
                      <a:pPr algn="l">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a:txBody>
                    <a:bodyPr/>
                    <a:lstStyle/>
                    <a:p>
                      <a:pPr algn="ctr">
                        <a:lnSpc>
                          <a:spcPct val="107000"/>
                        </a:lnSpc>
                        <a:spcAft>
                          <a:spcPts val="800"/>
                        </a:spcAft>
                        <a:buNone/>
                      </a:pPr>
                      <a:r>
                        <a:rPr lang="el-GR" sz="400" kern="100">
                          <a:effectLst/>
                        </a:rPr>
                        <a:t>19</a:t>
                      </a:r>
                    </a:p>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a:txBody>
                    <a:bodyPr/>
                    <a:lstStyle/>
                    <a:p>
                      <a:pPr algn="ctr">
                        <a:lnSpc>
                          <a:spcPct val="107000"/>
                        </a:lnSpc>
                        <a:spcAft>
                          <a:spcPts val="800"/>
                        </a:spcAft>
                        <a:buNone/>
                      </a:pPr>
                      <a:r>
                        <a:rPr lang="el-GR" sz="400" kern="100" dirty="0">
                          <a:effectLst/>
                        </a:rPr>
                        <a:t>11.8 </a:t>
                      </a:r>
                      <a:endParaRPr lang="el-GR" sz="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extLst>
                  <a:ext uri="{0D108BD9-81ED-4DB2-BD59-A6C34878D82A}">
                    <a16:rowId xmlns:a16="http://schemas.microsoft.com/office/drawing/2014/main" val="832135340"/>
                  </a:ext>
                </a:extLst>
              </a:tr>
              <a:tr h="915978">
                <a:tc>
                  <a:txBody>
                    <a:bodyPr/>
                    <a:lstStyle/>
                    <a:p>
                      <a:pPr algn="l">
                        <a:lnSpc>
                          <a:spcPct val="107000"/>
                        </a:lnSpc>
                        <a:spcAft>
                          <a:spcPts val="800"/>
                        </a:spcAft>
                        <a:buNone/>
                      </a:pPr>
                      <a:r>
                        <a:rPr lang="el-GR" sz="400" kern="100">
                          <a:effectLst/>
                        </a:rPr>
                        <a:t>The worst</a:t>
                      </a:r>
                    </a:p>
                    <a:p>
                      <a:pPr algn="l">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a:txBody>
                    <a:bodyPr/>
                    <a:lstStyle/>
                    <a:p>
                      <a:pPr algn="ctr">
                        <a:lnSpc>
                          <a:spcPct val="107000"/>
                        </a:lnSpc>
                        <a:spcAft>
                          <a:spcPts val="800"/>
                        </a:spcAft>
                        <a:buNone/>
                      </a:pPr>
                      <a:r>
                        <a:rPr lang="el-GR" sz="400" kern="100">
                          <a:effectLst/>
                        </a:rPr>
                        <a:t>78</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a:txBody>
                    <a:bodyPr/>
                    <a:lstStyle/>
                    <a:p>
                      <a:pPr algn="ctr">
                        <a:lnSpc>
                          <a:spcPct val="107000"/>
                        </a:lnSpc>
                        <a:spcAft>
                          <a:spcPts val="800"/>
                        </a:spcAft>
                        <a:buNone/>
                      </a:pPr>
                      <a:r>
                        <a:rPr lang="el-GR" sz="400" kern="100">
                          <a:effectLst/>
                        </a:rPr>
                        <a:t>48.4</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gridSpan="2">
                  <a:txBody>
                    <a:bodyPr/>
                    <a:lstStyle/>
                    <a:p>
                      <a:pPr algn="ctr">
                        <a:lnSpc>
                          <a:spcPct val="107000"/>
                        </a:lnSpc>
                        <a:spcAft>
                          <a:spcPts val="800"/>
                        </a:spcAft>
                        <a:buNone/>
                      </a:pPr>
                      <a:r>
                        <a:rPr lang="el-GR" sz="400" kern="100">
                          <a:effectLst/>
                        </a:rPr>
                        <a:t>3.66</a:t>
                      </a:r>
                    </a:p>
                    <a:p>
                      <a:pPr algn="l">
                        <a:lnSpc>
                          <a:spcPct val="107000"/>
                        </a:lnSpc>
                        <a:spcAft>
                          <a:spcPts val="800"/>
                        </a:spcAft>
                        <a:buNone/>
                      </a:pPr>
                      <a:r>
                        <a:rPr lang="el-GR" sz="400" kern="100">
                          <a:effectLst/>
                        </a:rPr>
                        <a:t>( The worst)</a:t>
                      </a:r>
                    </a:p>
                    <a:p>
                      <a:pPr algn="ctr">
                        <a:lnSpc>
                          <a:spcPct val="107000"/>
                        </a:lnSpc>
                        <a:spcAft>
                          <a:spcPts val="800"/>
                        </a:spcAft>
                        <a:buNone/>
                      </a:pPr>
                      <a:r>
                        <a:rPr lang="en-US" sz="400" kern="100">
                          <a:effectLst/>
                        </a:rPr>
                        <a:t> </a:t>
                      </a:r>
                      <a:endParaRPr lang="el-GR" sz="400" kern="100">
                        <a:effectLst/>
                      </a:endParaRPr>
                    </a:p>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gridSpan="2">
                  <a:txBody>
                    <a:bodyPr/>
                    <a:lstStyle/>
                    <a:p>
                      <a:pPr algn="ctr">
                        <a:lnSpc>
                          <a:spcPct val="107000"/>
                        </a:lnSpc>
                        <a:spcAft>
                          <a:spcPts val="800"/>
                        </a:spcAft>
                        <a:buNone/>
                      </a:pPr>
                      <a:r>
                        <a:rPr lang="el-GR" sz="400" kern="100">
                          <a:effectLst/>
                        </a:rPr>
                        <a:t>1.990</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a:txBody>
                    <a:bodyPr/>
                    <a:lstStyle/>
                    <a:p>
                      <a:pPr algn="ctr">
                        <a:lnSpc>
                          <a:spcPct val="107000"/>
                        </a:lnSpc>
                        <a:spcAft>
                          <a:spcPts val="800"/>
                        </a:spcAft>
                        <a:buNone/>
                      </a:pPr>
                      <a:r>
                        <a:rPr lang="el-GR" sz="400" kern="100">
                          <a:effectLst/>
                        </a:rPr>
                        <a:t>0.157</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extLst>
                  <a:ext uri="{0D108BD9-81ED-4DB2-BD59-A6C34878D82A}">
                    <a16:rowId xmlns:a16="http://schemas.microsoft.com/office/drawing/2014/main" val="994423936"/>
                  </a:ext>
                </a:extLst>
              </a:tr>
              <a:tr h="373353">
                <a:tc>
                  <a:txBody>
                    <a:bodyPr/>
                    <a:lstStyle/>
                    <a:p>
                      <a:pPr algn="l">
                        <a:lnSpc>
                          <a:spcPct val="107000"/>
                        </a:lnSpc>
                        <a:spcAft>
                          <a:spcPts val="800"/>
                        </a:spcAft>
                        <a:buNone/>
                      </a:pPr>
                      <a:r>
                        <a:rPr lang="el-GR" sz="400" kern="100">
                          <a:effectLst/>
                        </a:rPr>
                        <a:t>Neutral</a:t>
                      </a:r>
                    </a:p>
                    <a:p>
                      <a:pPr algn="l">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a:txBody>
                    <a:bodyPr/>
                    <a:lstStyle/>
                    <a:p>
                      <a:pPr algn="ctr">
                        <a:lnSpc>
                          <a:spcPct val="107000"/>
                        </a:lnSpc>
                        <a:spcAft>
                          <a:spcPts val="800"/>
                        </a:spcAft>
                        <a:buNone/>
                      </a:pPr>
                      <a:r>
                        <a:rPr lang="el-GR" sz="400" kern="100">
                          <a:effectLst/>
                        </a:rPr>
                        <a:t>64</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a:txBody>
                    <a:bodyPr/>
                    <a:lstStyle/>
                    <a:p>
                      <a:pPr algn="ctr">
                        <a:lnSpc>
                          <a:spcPct val="107000"/>
                        </a:lnSpc>
                        <a:spcAft>
                          <a:spcPts val="800"/>
                        </a:spcAft>
                        <a:buNone/>
                      </a:pPr>
                      <a:r>
                        <a:rPr lang="el-GR" sz="400" kern="100">
                          <a:effectLst/>
                        </a:rPr>
                        <a:t>39.8</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extLst>
                  <a:ext uri="{0D108BD9-81ED-4DB2-BD59-A6C34878D82A}">
                    <a16:rowId xmlns:a16="http://schemas.microsoft.com/office/drawing/2014/main" val="1169084000"/>
                  </a:ext>
                </a:extLst>
              </a:tr>
              <a:tr h="113364">
                <a:tc gridSpan="8">
                  <a:txBody>
                    <a:bodyPr/>
                    <a:lstStyle/>
                    <a:p>
                      <a:pPr algn="just">
                        <a:lnSpc>
                          <a:spcPct val="107000"/>
                        </a:lnSpc>
                        <a:spcAft>
                          <a:spcPts val="800"/>
                        </a:spcAft>
                        <a:buNone/>
                      </a:pPr>
                      <a:r>
                        <a:rPr lang="el-GR" sz="400" kern="100">
                          <a:effectLst/>
                        </a:rPr>
                        <a:t>Is it possible to use distance learning after the pandemic is over?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093899690"/>
                  </a:ext>
                </a:extLst>
              </a:tr>
              <a:tr h="113364">
                <a:tc>
                  <a:txBody>
                    <a:bodyPr/>
                    <a:lstStyle/>
                    <a:p>
                      <a:pPr algn="l">
                        <a:lnSpc>
                          <a:spcPct val="107000"/>
                        </a:lnSpc>
                        <a:spcAft>
                          <a:spcPts val="800"/>
                        </a:spcAft>
                        <a:buNone/>
                      </a:pPr>
                      <a:r>
                        <a:rPr lang="el-GR" sz="400" kern="100">
                          <a:effectLst/>
                        </a:rPr>
                        <a:t>Too much</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a:txBody>
                    <a:bodyPr/>
                    <a:lstStyle/>
                    <a:p>
                      <a:pPr algn="ctr">
                        <a:lnSpc>
                          <a:spcPct val="107000"/>
                        </a:lnSpc>
                        <a:spcAft>
                          <a:spcPts val="800"/>
                        </a:spcAft>
                        <a:buNone/>
                      </a:pPr>
                      <a:r>
                        <a:rPr lang="el-GR" sz="400" kern="100">
                          <a:effectLst/>
                        </a:rPr>
                        <a:t>6</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a:txBody>
                    <a:bodyPr/>
                    <a:lstStyle/>
                    <a:p>
                      <a:pPr algn="ctr">
                        <a:lnSpc>
                          <a:spcPct val="107000"/>
                        </a:lnSpc>
                        <a:spcAft>
                          <a:spcPts val="800"/>
                        </a:spcAft>
                        <a:buNone/>
                      </a:pPr>
                      <a:r>
                        <a:rPr lang="el-GR" sz="400" kern="100">
                          <a:effectLst/>
                        </a:rPr>
                        <a:t>3.7</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extLst>
                  <a:ext uri="{0D108BD9-81ED-4DB2-BD59-A6C34878D82A}">
                    <a16:rowId xmlns:a16="http://schemas.microsoft.com/office/drawing/2014/main" val="2540332942"/>
                  </a:ext>
                </a:extLst>
              </a:tr>
              <a:tr h="113364">
                <a:tc>
                  <a:txBody>
                    <a:bodyPr/>
                    <a:lstStyle/>
                    <a:p>
                      <a:pPr algn="l">
                        <a:lnSpc>
                          <a:spcPct val="107000"/>
                        </a:lnSpc>
                        <a:spcAft>
                          <a:spcPts val="800"/>
                        </a:spcAft>
                        <a:buNone/>
                      </a:pPr>
                      <a:r>
                        <a:rPr lang="en-US" sz="400" kern="100">
                          <a:effectLst/>
                        </a:rPr>
                        <a:t>M</a:t>
                      </a:r>
                      <a:r>
                        <a:rPr lang="el-GR" sz="400" kern="100">
                          <a:effectLst/>
                        </a:rPr>
                        <a:t>uch</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a:txBody>
                    <a:bodyPr/>
                    <a:lstStyle/>
                    <a:p>
                      <a:pPr algn="ctr">
                        <a:lnSpc>
                          <a:spcPct val="107000"/>
                        </a:lnSpc>
                        <a:spcAft>
                          <a:spcPts val="800"/>
                        </a:spcAft>
                        <a:buNone/>
                      </a:pPr>
                      <a:r>
                        <a:rPr lang="el-GR" sz="400" kern="100">
                          <a:effectLst/>
                        </a:rPr>
                        <a:t>16</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a:txBody>
                    <a:bodyPr/>
                    <a:lstStyle/>
                    <a:p>
                      <a:pPr algn="ctr">
                        <a:lnSpc>
                          <a:spcPct val="107000"/>
                        </a:lnSpc>
                        <a:spcAft>
                          <a:spcPts val="800"/>
                        </a:spcAft>
                        <a:buNone/>
                      </a:pPr>
                      <a:r>
                        <a:rPr lang="el-GR" sz="400" kern="100">
                          <a:effectLst/>
                        </a:rPr>
                        <a:t>9.9</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extLst>
                  <a:ext uri="{0D108BD9-81ED-4DB2-BD59-A6C34878D82A}">
                    <a16:rowId xmlns:a16="http://schemas.microsoft.com/office/drawing/2014/main" val="225997389"/>
                  </a:ext>
                </a:extLst>
              </a:tr>
              <a:tr h="113364">
                <a:tc>
                  <a:txBody>
                    <a:bodyPr/>
                    <a:lstStyle/>
                    <a:p>
                      <a:pPr algn="l">
                        <a:lnSpc>
                          <a:spcPct val="107000"/>
                        </a:lnSpc>
                        <a:spcAft>
                          <a:spcPts val="800"/>
                        </a:spcAft>
                        <a:buNone/>
                      </a:pPr>
                      <a:r>
                        <a:rPr lang="el-GR" sz="400" kern="100">
                          <a:effectLst/>
                        </a:rPr>
                        <a:t>Neither much nor little</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a:txBody>
                    <a:bodyPr/>
                    <a:lstStyle/>
                    <a:p>
                      <a:pPr algn="ctr">
                        <a:lnSpc>
                          <a:spcPct val="107000"/>
                        </a:lnSpc>
                        <a:spcAft>
                          <a:spcPts val="800"/>
                        </a:spcAft>
                        <a:buNone/>
                      </a:pPr>
                      <a:r>
                        <a:rPr lang="el-GR" sz="400" kern="100">
                          <a:effectLst/>
                        </a:rPr>
                        <a:t>30</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a:txBody>
                    <a:bodyPr/>
                    <a:lstStyle/>
                    <a:p>
                      <a:pPr algn="ctr">
                        <a:lnSpc>
                          <a:spcPct val="107000"/>
                        </a:lnSpc>
                        <a:spcAft>
                          <a:spcPts val="800"/>
                        </a:spcAft>
                        <a:buNone/>
                      </a:pPr>
                      <a:r>
                        <a:rPr lang="el-GR" sz="400" kern="100">
                          <a:effectLst/>
                        </a:rPr>
                        <a:t>18.6</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extLst>
                  <a:ext uri="{0D108BD9-81ED-4DB2-BD59-A6C34878D82A}">
                    <a16:rowId xmlns:a16="http://schemas.microsoft.com/office/drawing/2014/main" val="1097409254"/>
                  </a:ext>
                </a:extLst>
              </a:tr>
              <a:tr h="586588">
                <a:tc>
                  <a:txBody>
                    <a:bodyPr/>
                    <a:lstStyle/>
                    <a:p>
                      <a:pPr algn="l">
                        <a:lnSpc>
                          <a:spcPct val="107000"/>
                        </a:lnSpc>
                        <a:spcAft>
                          <a:spcPts val="800"/>
                        </a:spcAft>
                        <a:buNone/>
                      </a:pPr>
                      <a:r>
                        <a:rPr lang="en-US" sz="400" kern="100">
                          <a:effectLst/>
                        </a:rPr>
                        <a:t>L</a:t>
                      </a:r>
                      <a:r>
                        <a:rPr lang="el-GR" sz="400" kern="100">
                          <a:effectLst/>
                        </a:rPr>
                        <a:t>ittle</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a:txBody>
                    <a:bodyPr/>
                    <a:lstStyle/>
                    <a:p>
                      <a:pPr algn="ctr">
                        <a:lnSpc>
                          <a:spcPct val="107000"/>
                        </a:lnSpc>
                        <a:spcAft>
                          <a:spcPts val="800"/>
                        </a:spcAft>
                        <a:buNone/>
                      </a:pPr>
                      <a:r>
                        <a:rPr lang="el-GR" sz="400" kern="100">
                          <a:effectLst/>
                        </a:rPr>
                        <a:t>37</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a:txBody>
                    <a:bodyPr/>
                    <a:lstStyle/>
                    <a:p>
                      <a:pPr algn="ctr">
                        <a:lnSpc>
                          <a:spcPct val="107000"/>
                        </a:lnSpc>
                        <a:spcAft>
                          <a:spcPts val="800"/>
                        </a:spcAft>
                        <a:buNone/>
                      </a:pPr>
                      <a:r>
                        <a:rPr lang="el-GR" sz="400" kern="100">
                          <a:effectLst/>
                        </a:rPr>
                        <a:t>23</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gridSpan="2">
                  <a:txBody>
                    <a:bodyPr/>
                    <a:lstStyle/>
                    <a:p>
                      <a:pPr algn="ctr">
                        <a:lnSpc>
                          <a:spcPct val="107000"/>
                        </a:lnSpc>
                        <a:spcAft>
                          <a:spcPts val="800"/>
                        </a:spcAft>
                        <a:buNone/>
                      </a:pPr>
                      <a:r>
                        <a:rPr lang="el-GR" sz="400" kern="100">
                          <a:effectLst/>
                        </a:rPr>
                        <a:t>3.11</a:t>
                      </a:r>
                    </a:p>
                    <a:p>
                      <a:pPr algn="ctr">
                        <a:lnSpc>
                          <a:spcPct val="107000"/>
                        </a:lnSpc>
                        <a:spcAft>
                          <a:spcPts val="800"/>
                        </a:spcAft>
                        <a:buNone/>
                      </a:pPr>
                      <a:r>
                        <a:rPr lang="el-GR" sz="400" kern="100">
                          <a:effectLst/>
                        </a:rPr>
                        <a:t>(</a:t>
                      </a:r>
                      <a:r>
                        <a:rPr lang="en-US" sz="400" kern="100">
                          <a:effectLst/>
                        </a:rPr>
                        <a:t> L</a:t>
                      </a:r>
                      <a:r>
                        <a:rPr lang="el-GR" sz="400" kern="100">
                          <a:effectLst/>
                        </a:rPr>
                        <a:t>ittle)</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gridSpan="2">
                  <a:txBody>
                    <a:bodyPr/>
                    <a:lstStyle/>
                    <a:p>
                      <a:pPr algn="ctr">
                        <a:lnSpc>
                          <a:spcPct val="107000"/>
                        </a:lnSpc>
                        <a:spcAft>
                          <a:spcPts val="800"/>
                        </a:spcAft>
                        <a:buNone/>
                      </a:pPr>
                      <a:r>
                        <a:rPr lang="el-GR" sz="400" kern="100">
                          <a:effectLst/>
                        </a:rPr>
                        <a:t>2.349</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a:txBody>
                    <a:bodyPr/>
                    <a:lstStyle/>
                    <a:p>
                      <a:pPr algn="ctr">
                        <a:lnSpc>
                          <a:spcPct val="107000"/>
                        </a:lnSpc>
                        <a:spcAft>
                          <a:spcPts val="800"/>
                        </a:spcAft>
                        <a:buNone/>
                      </a:pPr>
                      <a:r>
                        <a:rPr lang="el-GR" sz="400" kern="100">
                          <a:effectLst/>
                        </a:rPr>
                        <a:t>0.185</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extLst>
                  <a:ext uri="{0D108BD9-81ED-4DB2-BD59-A6C34878D82A}">
                    <a16:rowId xmlns:a16="http://schemas.microsoft.com/office/drawing/2014/main" val="236690605"/>
                  </a:ext>
                </a:extLst>
              </a:tr>
              <a:tr h="113364">
                <a:tc>
                  <a:txBody>
                    <a:bodyPr/>
                    <a:lstStyle/>
                    <a:p>
                      <a:pPr algn="l">
                        <a:lnSpc>
                          <a:spcPct val="107000"/>
                        </a:lnSpc>
                        <a:spcAft>
                          <a:spcPts val="800"/>
                        </a:spcAft>
                        <a:buNone/>
                      </a:pPr>
                      <a:r>
                        <a:rPr lang="el-GR" sz="400" kern="100">
                          <a:effectLst/>
                        </a:rPr>
                        <a:t>None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a:txBody>
                    <a:bodyPr/>
                    <a:lstStyle/>
                    <a:p>
                      <a:pPr algn="ctr">
                        <a:lnSpc>
                          <a:spcPct val="107000"/>
                        </a:lnSpc>
                        <a:spcAft>
                          <a:spcPts val="800"/>
                        </a:spcAft>
                        <a:buNone/>
                      </a:pPr>
                      <a:r>
                        <a:rPr lang="el-GR" sz="400" kern="100">
                          <a:effectLst/>
                        </a:rPr>
                        <a:t>72</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a:txBody>
                    <a:bodyPr/>
                    <a:lstStyle/>
                    <a:p>
                      <a:pPr algn="ctr">
                        <a:lnSpc>
                          <a:spcPct val="107000"/>
                        </a:lnSpc>
                        <a:spcAft>
                          <a:spcPts val="800"/>
                        </a:spcAft>
                        <a:buNone/>
                      </a:pPr>
                      <a:r>
                        <a:rPr lang="el-GR" sz="400" kern="100">
                          <a:effectLst/>
                        </a:rPr>
                        <a:t>44.8</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extLst>
                  <a:ext uri="{0D108BD9-81ED-4DB2-BD59-A6C34878D82A}">
                    <a16:rowId xmlns:a16="http://schemas.microsoft.com/office/drawing/2014/main" val="893473398"/>
                  </a:ext>
                </a:extLst>
              </a:tr>
              <a:tr h="113364">
                <a:tc gridSpan="8">
                  <a:txBody>
                    <a:bodyPr/>
                    <a:lstStyle/>
                    <a:p>
                      <a:pPr algn="just">
                        <a:lnSpc>
                          <a:spcPct val="107000"/>
                        </a:lnSpc>
                        <a:spcAft>
                          <a:spcPts val="800"/>
                        </a:spcAft>
                        <a:buNone/>
                      </a:pPr>
                      <a:r>
                        <a:rPr lang="el-GR" sz="400" kern="100">
                          <a:effectLst/>
                        </a:rPr>
                        <a:t>Which of the following most expresses you regarding distance learning?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648624860"/>
                  </a:ext>
                </a:extLst>
              </a:tr>
              <a:tr h="231669">
                <a:tc>
                  <a:txBody>
                    <a:bodyPr/>
                    <a:lstStyle/>
                    <a:p>
                      <a:pPr algn="l">
                        <a:lnSpc>
                          <a:spcPct val="107000"/>
                        </a:lnSpc>
                        <a:spcAft>
                          <a:spcPts val="800"/>
                        </a:spcAft>
                        <a:buNone/>
                      </a:pPr>
                      <a:r>
                        <a:rPr lang="el-GR" sz="400" kern="100">
                          <a:effectLst/>
                        </a:rPr>
                        <a:t>Is it remote work here to stay?</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a:txBody>
                    <a:bodyPr/>
                    <a:lstStyle/>
                    <a:p>
                      <a:pPr algn="ctr">
                        <a:lnSpc>
                          <a:spcPct val="107000"/>
                        </a:lnSpc>
                        <a:spcAft>
                          <a:spcPts val="800"/>
                        </a:spcAft>
                        <a:buNone/>
                      </a:pPr>
                      <a:r>
                        <a:rPr lang="el-GR" sz="400" kern="100">
                          <a:effectLst/>
                        </a:rPr>
                        <a:t>20</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a:txBody>
                    <a:bodyPr/>
                    <a:lstStyle/>
                    <a:p>
                      <a:pPr algn="ctr">
                        <a:lnSpc>
                          <a:spcPct val="107000"/>
                        </a:lnSpc>
                        <a:spcAft>
                          <a:spcPts val="800"/>
                        </a:spcAft>
                        <a:buNone/>
                      </a:pPr>
                      <a:r>
                        <a:rPr lang="el-GR" sz="400" kern="100">
                          <a:effectLst/>
                        </a:rPr>
                        <a:t>12.4</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extLst>
                  <a:ext uri="{0D108BD9-81ED-4DB2-BD59-A6C34878D82A}">
                    <a16:rowId xmlns:a16="http://schemas.microsoft.com/office/drawing/2014/main" val="2755577411"/>
                  </a:ext>
                </a:extLst>
              </a:tr>
              <a:tr h="771899">
                <a:tc>
                  <a:txBody>
                    <a:bodyPr/>
                    <a:lstStyle/>
                    <a:p>
                      <a:pPr algn="l">
                        <a:lnSpc>
                          <a:spcPct val="107000"/>
                        </a:lnSpc>
                        <a:spcAft>
                          <a:spcPts val="800"/>
                        </a:spcAft>
                        <a:buNone/>
                      </a:pPr>
                      <a:r>
                        <a:rPr lang="el-GR" sz="400" kern="100">
                          <a:effectLst/>
                        </a:rPr>
                        <a:t>Will school units return to their previous normal operation?</a:t>
                      </a:r>
                    </a:p>
                    <a:p>
                      <a:pPr algn="l">
                        <a:lnSpc>
                          <a:spcPct val="107000"/>
                        </a:lnSpc>
                        <a:spcAft>
                          <a:spcPts val="800"/>
                        </a:spcAft>
                        <a:buNone/>
                      </a:pPr>
                      <a:r>
                        <a:rPr lang="en-US"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a:txBody>
                    <a:bodyPr/>
                    <a:lstStyle/>
                    <a:p>
                      <a:pPr algn="ctr">
                        <a:lnSpc>
                          <a:spcPct val="107000"/>
                        </a:lnSpc>
                        <a:spcAft>
                          <a:spcPts val="800"/>
                        </a:spcAft>
                        <a:buNone/>
                      </a:pPr>
                      <a:r>
                        <a:rPr lang="el-GR" sz="400" kern="100">
                          <a:effectLst/>
                        </a:rPr>
                        <a:t>77</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a:txBody>
                    <a:bodyPr/>
                    <a:lstStyle/>
                    <a:p>
                      <a:pPr algn="ctr">
                        <a:lnSpc>
                          <a:spcPct val="107000"/>
                        </a:lnSpc>
                        <a:spcAft>
                          <a:spcPts val="800"/>
                        </a:spcAft>
                        <a:buNone/>
                      </a:pPr>
                      <a:r>
                        <a:rPr lang="el-GR" sz="400" kern="100">
                          <a:effectLst/>
                        </a:rPr>
                        <a:t>47.8</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gridSpan="2">
                  <a:txBody>
                    <a:bodyPr/>
                    <a:lstStyle/>
                    <a:p>
                      <a:pPr algn="ctr">
                        <a:lnSpc>
                          <a:spcPct val="107000"/>
                        </a:lnSpc>
                        <a:spcAft>
                          <a:spcPts val="800"/>
                        </a:spcAft>
                        <a:buNone/>
                      </a:pPr>
                      <a:r>
                        <a:rPr lang="el-GR" sz="400" kern="100">
                          <a:effectLst/>
                        </a:rPr>
                        <a:t>3.45</a:t>
                      </a:r>
                    </a:p>
                    <a:p>
                      <a:pPr algn="ctr">
                        <a:lnSpc>
                          <a:spcPct val="107000"/>
                        </a:lnSpc>
                        <a:spcAft>
                          <a:spcPts val="800"/>
                        </a:spcAft>
                        <a:buNone/>
                      </a:pPr>
                      <a:r>
                        <a:rPr lang="el-GR" sz="400" kern="100">
                          <a:effectLst/>
                        </a:rPr>
                        <a:t>(previous operation</a:t>
                      </a:r>
                      <a:r>
                        <a:rPr lang="en-US" sz="400" kern="100">
                          <a:effectLst/>
                        </a:rPr>
                        <a:t>)</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gridSpan="2">
                  <a:txBody>
                    <a:bodyPr/>
                    <a:lstStyle/>
                    <a:p>
                      <a:pPr algn="ctr">
                        <a:lnSpc>
                          <a:spcPct val="107000"/>
                        </a:lnSpc>
                        <a:spcAft>
                          <a:spcPts val="800"/>
                        </a:spcAft>
                        <a:buNone/>
                      </a:pPr>
                      <a:r>
                        <a:rPr lang="el-GR" sz="400" kern="100">
                          <a:effectLst/>
                        </a:rPr>
                        <a:t>2.040</a:t>
                      </a:r>
                    </a:p>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a:txBody>
                    <a:bodyPr/>
                    <a:lstStyle/>
                    <a:p>
                      <a:pPr algn="ctr">
                        <a:lnSpc>
                          <a:spcPct val="107000"/>
                        </a:lnSpc>
                        <a:spcAft>
                          <a:spcPts val="800"/>
                        </a:spcAft>
                        <a:buNone/>
                      </a:pPr>
                      <a:r>
                        <a:rPr lang="el-GR" sz="400" kern="100">
                          <a:effectLst/>
                        </a:rPr>
                        <a:t>0.161</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extLst>
                  <a:ext uri="{0D108BD9-81ED-4DB2-BD59-A6C34878D82A}">
                    <a16:rowId xmlns:a16="http://schemas.microsoft.com/office/drawing/2014/main" val="240461602"/>
                  </a:ext>
                </a:extLst>
              </a:tr>
              <a:tr h="349976">
                <a:tc>
                  <a:txBody>
                    <a:bodyPr/>
                    <a:lstStyle/>
                    <a:p>
                      <a:pPr algn="l">
                        <a:lnSpc>
                          <a:spcPct val="107000"/>
                        </a:lnSpc>
                        <a:spcAft>
                          <a:spcPts val="800"/>
                        </a:spcAft>
                        <a:buNone/>
                      </a:pPr>
                      <a:r>
                        <a:rPr lang="el-GR" sz="400" kern="100">
                          <a:effectLst/>
                        </a:rPr>
                        <a:t>Will there be a mixed system, distance and in-person education?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a:txBody>
                    <a:bodyPr/>
                    <a:lstStyle/>
                    <a:p>
                      <a:pPr algn="ctr">
                        <a:lnSpc>
                          <a:spcPct val="107000"/>
                        </a:lnSpc>
                        <a:spcAft>
                          <a:spcPts val="800"/>
                        </a:spcAft>
                        <a:buNone/>
                      </a:pPr>
                      <a:r>
                        <a:rPr lang="el-GR" sz="400" kern="100">
                          <a:effectLst/>
                        </a:rPr>
                        <a:t>64</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a:txBody>
                    <a:bodyPr/>
                    <a:lstStyle/>
                    <a:p>
                      <a:pPr algn="ctr">
                        <a:lnSpc>
                          <a:spcPct val="107000"/>
                        </a:lnSpc>
                        <a:spcAft>
                          <a:spcPts val="800"/>
                        </a:spcAft>
                        <a:buNone/>
                      </a:pPr>
                      <a:r>
                        <a:rPr lang="el-GR" sz="400" kern="100">
                          <a:effectLst/>
                        </a:rPr>
                        <a:t>39.8</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extLst>
                  <a:ext uri="{0D108BD9-81ED-4DB2-BD59-A6C34878D82A}">
                    <a16:rowId xmlns:a16="http://schemas.microsoft.com/office/drawing/2014/main" val="1662221249"/>
                  </a:ext>
                </a:extLst>
              </a:tr>
              <a:tr h="113364">
                <a:tc>
                  <a:txBody>
                    <a:bodyPr/>
                    <a:lstStyle/>
                    <a:p>
                      <a:pPr algn="l">
                        <a:lnSpc>
                          <a:spcPct val="107000"/>
                        </a:lnSpc>
                        <a:spcAft>
                          <a:spcPts val="800"/>
                        </a:spcAft>
                        <a:buNone/>
                      </a:pPr>
                      <a:r>
                        <a:rPr lang="el-GR" sz="400" kern="100">
                          <a:effectLst/>
                        </a:rPr>
                        <a:t>Total</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a:txBody>
                    <a:bodyPr/>
                    <a:lstStyle/>
                    <a:p>
                      <a:pPr algn="ctr">
                        <a:lnSpc>
                          <a:spcPct val="107000"/>
                        </a:lnSpc>
                        <a:spcAft>
                          <a:spcPts val="800"/>
                        </a:spcAft>
                        <a:buNone/>
                      </a:pPr>
                      <a:r>
                        <a:rPr lang="el-GR" sz="400" kern="100">
                          <a:effectLst/>
                        </a:rPr>
                        <a:t>161</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a:txBody>
                    <a:bodyPr/>
                    <a:lstStyle/>
                    <a:p>
                      <a:pPr algn="ctr">
                        <a:lnSpc>
                          <a:spcPct val="107000"/>
                        </a:lnSpc>
                        <a:spcAft>
                          <a:spcPts val="800"/>
                        </a:spcAft>
                        <a:buNone/>
                      </a:pPr>
                      <a:r>
                        <a:rPr lang="el-GR" sz="400" kern="100">
                          <a:effectLst/>
                        </a:rPr>
                        <a:t>100.0</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gridSpan="5">
                  <a:txBody>
                    <a:bodyPr/>
                    <a:lstStyle/>
                    <a:p>
                      <a:pPr algn="ctr">
                        <a:lnSpc>
                          <a:spcPct val="107000"/>
                        </a:lnSpc>
                        <a:spcAft>
                          <a:spcPts val="800"/>
                        </a:spcAft>
                        <a:buNone/>
                      </a:pPr>
                      <a:r>
                        <a:rPr lang="el-GR" sz="400" kern="100" dirty="0">
                          <a:effectLst/>
                        </a:rPr>
                        <a:t> </a:t>
                      </a:r>
                      <a:endParaRPr lang="el-GR" sz="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27808" marR="27808"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110454975"/>
                  </a:ext>
                </a:extLst>
              </a:tr>
            </a:tbl>
          </a:graphicData>
        </a:graphic>
      </p:graphicFrame>
    </p:spTree>
    <p:extLst>
      <p:ext uri="{BB962C8B-B14F-4D97-AF65-F5344CB8AC3E}">
        <p14:creationId xmlns:p14="http://schemas.microsoft.com/office/powerpoint/2010/main" val="14472269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duotone>
              <a:schemeClr val="bg2">
                <a:shade val="88000"/>
                <a:hueMod val="106000"/>
                <a:satMod val="140000"/>
                <a:lumMod val="54000"/>
              </a:schemeClr>
              <a:schemeClr val="bg2">
                <a:tint val="98000"/>
                <a:hueMod val="90000"/>
                <a:satMod val="150000"/>
                <a:lumMod val="160000"/>
              </a:schemeClr>
            </a:duotone>
          </a:blip>
          <a:stretch/>
        </a:blipFill>
        <a:effectLst/>
      </p:bgPr>
    </p:bg>
    <p:spTree>
      <p:nvGrpSpPr>
        <p:cNvPr id="1" name=""/>
        <p:cNvGrpSpPr/>
        <p:nvPr/>
      </p:nvGrpSpPr>
      <p:grpSpPr>
        <a:xfrm>
          <a:off x="0" y="0"/>
          <a:ext cx="0" cy="0"/>
          <a:chOff x="0" y="0"/>
          <a:chExt cx="0" cy="0"/>
        </a:xfrm>
      </p:grpSpPr>
      <p:pic>
        <p:nvPicPr>
          <p:cNvPr id="100" name="Picture 2">
            <a:extLst>
              <a:ext uri="{FF2B5EF4-FFF2-40B4-BE49-F238E27FC236}">
                <a16:creationId xmlns:a16="http://schemas.microsoft.com/office/drawing/2014/main" id="{5FF7B57D-FF7B-48B3-9F60-9BCEEECF9E7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grpSp>
        <p:nvGrpSpPr>
          <p:cNvPr id="102" name="Group 101">
            <a:extLst>
              <a:ext uri="{FF2B5EF4-FFF2-40B4-BE49-F238E27FC236}">
                <a16:creationId xmlns:a16="http://schemas.microsoft.com/office/drawing/2014/main" id="{EB95AFDF-FA7D-4311-9C65-6D507D92F4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288" y="0"/>
            <a:ext cx="12053888" cy="6858001"/>
            <a:chOff x="-14288" y="0"/>
            <a:chExt cx="12053888" cy="6858001"/>
          </a:xfrm>
        </p:grpSpPr>
        <p:grpSp>
          <p:nvGrpSpPr>
            <p:cNvPr id="103" name="Group 102">
              <a:extLst>
                <a:ext uri="{FF2B5EF4-FFF2-40B4-BE49-F238E27FC236}">
                  <a16:creationId xmlns:a16="http://schemas.microsoft.com/office/drawing/2014/main" id="{9A5CCD98-20C1-4404-B788-FDA92F8A440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115" name="Rectangle 5">
                <a:extLst>
                  <a:ext uri="{FF2B5EF4-FFF2-40B4-BE49-F238E27FC236}">
                    <a16:creationId xmlns:a16="http://schemas.microsoft.com/office/drawing/2014/main" id="{C1424C76-B5C3-468E-86FA-8D9B269053D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116" name="Freeform 6">
                <a:extLst>
                  <a:ext uri="{FF2B5EF4-FFF2-40B4-BE49-F238E27FC236}">
                    <a16:creationId xmlns:a16="http://schemas.microsoft.com/office/drawing/2014/main" id="{B3922267-72C9-403B-A6DE-7D0A43D5541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7" name="Freeform 7">
                <a:extLst>
                  <a:ext uri="{FF2B5EF4-FFF2-40B4-BE49-F238E27FC236}">
                    <a16:creationId xmlns:a16="http://schemas.microsoft.com/office/drawing/2014/main" id="{7276DB68-2E8D-4723-852B-7476DD38FED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8" name="Freeform 8">
                <a:extLst>
                  <a:ext uri="{FF2B5EF4-FFF2-40B4-BE49-F238E27FC236}">
                    <a16:creationId xmlns:a16="http://schemas.microsoft.com/office/drawing/2014/main" id="{0A155711-4993-4D1E-89EA-A397C164F0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9" name="Freeform 9">
                <a:extLst>
                  <a:ext uri="{FF2B5EF4-FFF2-40B4-BE49-F238E27FC236}">
                    <a16:creationId xmlns:a16="http://schemas.microsoft.com/office/drawing/2014/main" id="{2AB42136-2551-4CAA-857F-65FA3247B49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20" name="Freeform 10">
                <a:extLst>
                  <a:ext uri="{FF2B5EF4-FFF2-40B4-BE49-F238E27FC236}">
                    <a16:creationId xmlns:a16="http://schemas.microsoft.com/office/drawing/2014/main" id="{7C2ADEA1-EA3E-4C0E-A28E-460092F7FF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21" name="Freeform 11">
                <a:extLst>
                  <a:ext uri="{FF2B5EF4-FFF2-40B4-BE49-F238E27FC236}">
                    <a16:creationId xmlns:a16="http://schemas.microsoft.com/office/drawing/2014/main" id="{B04584B3-081C-4286-A840-AB5B16B10A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22" name="Freeform 12">
                <a:extLst>
                  <a:ext uri="{FF2B5EF4-FFF2-40B4-BE49-F238E27FC236}">
                    <a16:creationId xmlns:a16="http://schemas.microsoft.com/office/drawing/2014/main" id="{3AB388FD-C246-4936-A041-E0413A1329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23" name="Freeform 13">
                <a:extLst>
                  <a:ext uri="{FF2B5EF4-FFF2-40B4-BE49-F238E27FC236}">
                    <a16:creationId xmlns:a16="http://schemas.microsoft.com/office/drawing/2014/main" id="{57692343-2D12-4F57-836C-945D407B68B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24" name="Freeform 14">
                <a:extLst>
                  <a:ext uri="{FF2B5EF4-FFF2-40B4-BE49-F238E27FC236}">
                    <a16:creationId xmlns:a16="http://schemas.microsoft.com/office/drawing/2014/main" id="{062EE710-0210-4840-8698-E0DF1C6170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25" name="Freeform 15">
                <a:extLst>
                  <a:ext uri="{FF2B5EF4-FFF2-40B4-BE49-F238E27FC236}">
                    <a16:creationId xmlns:a16="http://schemas.microsoft.com/office/drawing/2014/main" id="{161892F4-6071-40CD-8E18-CDEE0C91B5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26" name="Line 16">
                <a:extLst>
                  <a:ext uri="{FF2B5EF4-FFF2-40B4-BE49-F238E27FC236}">
                    <a16:creationId xmlns:a16="http://schemas.microsoft.com/office/drawing/2014/main" id="{3E6BBE44-8D88-407D-B1C6-10C89DD6173B}"/>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l-GR"/>
              </a:p>
            </p:txBody>
          </p:sp>
          <p:sp>
            <p:nvSpPr>
              <p:cNvPr id="127" name="Freeform 17">
                <a:extLst>
                  <a:ext uri="{FF2B5EF4-FFF2-40B4-BE49-F238E27FC236}">
                    <a16:creationId xmlns:a16="http://schemas.microsoft.com/office/drawing/2014/main" id="{1E90AE6E-328E-4730-825C-B5130F5CFC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28" name="Freeform 18">
                <a:extLst>
                  <a:ext uri="{FF2B5EF4-FFF2-40B4-BE49-F238E27FC236}">
                    <a16:creationId xmlns:a16="http://schemas.microsoft.com/office/drawing/2014/main" id="{24EC969F-6E4A-4163-ABDA-4674429A3D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29" name="Freeform 19">
                <a:extLst>
                  <a:ext uri="{FF2B5EF4-FFF2-40B4-BE49-F238E27FC236}">
                    <a16:creationId xmlns:a16="http://schemas.microsoft.com/office/drawing/2014/main" id="{1B735C94-B049-42C6-9DEF-5DB70D58CE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30" name="Freeform 20">
                <a:extLst>
                  <a:ext uri="{FF2B5EF4-FFF2-40B4-BE49-F238E27FC236}">
                    <a16:creationId xmlns:a16="http://schemas.microsoft.com/office/drawing/2014/main" id="{051C02E6-1954-478B-AEAE-BF8F36BE94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31" name="Rectangle 21">
                <a:extLst>
                  <a:ext uri="{FF2B5EF4-FFF2-40B4-BE49-F238E27FC236}">
                    <a16:creationId xmlns:a16="http://schemas.microsoft.com/office/drawing/2014/main" id="{6710B1C0-310A-48D0-B824-459D9AFC2FB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132" name="Freeform 22">
                <a:extLst>
                  <a:ext uri="{FF2B5EF4-FFF2-40B4-BE49-F238E27FC236}">
                    <a16:creationId xmlns:a16="http://schemas.microsoft.com/office/drawing/2014/main" id="{1204A606-D9A6-4DC6-9F0E-D516EA1EB9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33" name="Freeform 23">
                <a:extLst>
                  <a:ext uri="{FF2B5EF4-FFF2-40B4-BE49-F238E27FC236}">
                    <a16:creationId xmlns:a16="http://schemas.microsoft.com/office/drawing/2014/main" id="{EE569555-0243-4979-A537-C9B4AFD5F25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34" name="Freeform 24">
                <a:extLst>
                  <a:ext uri="{FF2B5EF4-FFF2-40B4-BE49-F238E27FC236}">
                    <a16:creationId xmlns:a16="http://schemas.microsoft.com/office/drawing/2014/main" id="{D52A977D-4993-48AF-A792-F2DE096391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35" name="Freeform 25">
                <a:extLst>
                  <a:ext uri="{FF2B5EF4-FFF2-40B4-BE49-F238E27FC236}">
                    <a16:creationId xmlns:a16="http://schemas.microsoft.com/office/drawing/2014/main" id="{93CFF2DC-E52E-4D99-97D5-B0D7B792E50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36" name="Freeform 26">
                <a:extLst>
                  <a:ext uri="{FF2B5EF4-FFF2-40B4-BE49-F238E27FC236}">
                    <a16:creationId xmlns:a16="http://schemas.microsoft.com/office/drawing/2014/main" id="{5E175372-AF09-42A7-B3D0-226C834891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37" name="Freeform 27">
                <a:extLst>
                  <a:ext uri="{FF2B5EF4-FFF2-40B4-BE49-F238E27FC236}">
                    <a16:creationId xmlns:a16="http://schemas.microsoft.com/office/drawing/2014/main" id="{ABF20BA9-F4B2-49EA-A573-578B189774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38" name="Freeform 28">
                <a:extLst>
                  <a:ext uri="{FF2B5EF4-FFF2-40B4-BE49-F238E27FC236}">
                    <a16:creationId xmlns:a16="http://schemas.microsoft.com/office/drawing/2014/main" id="{AA3A7A4B-C811-4E23-8BFD-5823A032DA3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39" name="Freeform 29">
                <a:extLst>
                  <a:ext uri="{FF2B5EF4-FFF2-40B4-BE49-F238E27FC236}">
                    <a16:creationId xmlns:a16="http://schemas.microsoft.com/office/drawing/2014/main" id="{47537781-F057-4B97-AD8F-12FE9BE599A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40" name="Freeform 30">
                <a:extLst>
                  <a:ext uri="{FF2B5EF4-FFF2-40B4-BE49-F238E27FC236}">
                    <a16:creationId xmlns:a16="http://schemas.microsoft.com/office/drawing/2014/main" id="{078883C7-EB52-4BB7-A9A7-F8C046A833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41" name="Freeform 31">
                <a:extLst>
                  <a:ext uri="{FF2B5EF4-FFF2-40B4-BE49-F238E27FC236}">
                    <a16:creationId xmlns:a16="http://schemas.microsoft.com/office/drawing/2014/main" id="{63CCBBF8-5972-4ED3-AB5B-46DC425B177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grpSp>
        <p:grpSp>
          <p:nvGrpSpPr>
            <p:cNvPr id="104" name="Group 103">
              <a:extLst>
                <a:ext uri="{FF2B5EF4-FFF2-40B4-BE49-F238E27FC236}">
                  <a16:creationId xmlns:a16="http://schemas.microsoft.com/office/drawing/2014/main" id="{A8C19883-37FB-437C-A3AA-89AA6239D3A9}"/>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05" name="Freeform 32">
                <a:extLst>
                  <a:ext uri="{FF2B5EF4-FFF2-40B4-BE49-F238E27FC236}">
                    <a16:creationId xmlns:a16="http://schemas.microsoft.com/office/drawing/2014/main" id="{AF1753DD-4CEF-45EC-B952-90EA8895D7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6" name="Freeform 33">
                <a:extLst>
                  <a:ext uri="{FF2B5EF4-FFF2-40B4-BE49-F238E27FC236}">
                    <a16:creationId xmlns:a16="http://schemas.microsoft.com/office/drawing/2014/main" id="{5B9356DB-C1BE-4D76-8FA7-4FBAA12D1D3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7" name="Freeform 34">
                <a:extLst>
                  <a:ext uri="{FF2B5EF4-FFF2-40B4-BE49-F238E27FC236}">
                    <a16:creationId xmlns:a16="http://schemas.microsoft.com/office/drawing/2014/main" id="{C4F59561-572D-42BA-A6FD-F3AFA1A394D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8" name="Freeform 35">
                <a:extLst>
                  <a:ext uri="{FF2B5EF4-FFF2-40B4-BE49-F238E27FC236}">
                    <a16:creationId xmlns:a16="http://schemas.microsoft.com/office/drawing/2014/main" id="{BB7A51A1-D509-4494-BAE2-1B96CAD4DB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9" name="Freeform 36">
                <a:extLst>
                  <a:ext uri="{FF2B5EF4-FFF2-40B4-BE49-F238E27FC236}">
                    <a16:creationId xmlns:a16="http://schemas.microsoft.com/office/drawing/2014/main" id="{D3FE0B5A-55DE-4E56-8E9B-B92D1DB9A89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0" name="Freeform 37">
                <a:extLst>
                  <a:ext uri="{FF2B5EF4-FFF2-40B4-BE49-F238E27FC236}">
                    <a16:creationId xmlns:a16="http://schemas.microsoft.com/office/drawing/2014/main" id="{F125661C-3A0E-4B6E-B2AB-1B08C89251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1" name="Freeform 38">
                <a:extLst>
                  <a:ext uri="{FF2B5EF4-FFF2-40B4-BE49-F238E27FC236}">
                    <a16:creationId xmlns:a16="http://schemas.microsoft.com/office/drawing/2014/main" id="{39304006-EE77-438A-A0D1-537322356C1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2" name="Freeform 39">
                <a:extLst>
                  <a:ext uri="{FF2B5EF4-FFF2-40B4-BE49-F238E27FC236}">
                    <a16:creationId xmlns:a16="http://schemas.microsoft.com/office/drawing/2014/main" id="{C6031DEB-4109-4049-82CF-DD06483A2C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3" name="Freeform 40">
                <a:extLst>
                  <a:ext uri="{FF2B5EF4-FFF2-40B4-BE49-F238E27FC236}">
                    <a16:creationId xmlns:a16="http://schemas.microsoft.com/office/drawing/2014/main" id="{65FC2657-18D6-4490-88D6-32E6B1C6FB1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4" name="Rectangle 41">
                <a:extLst>
                  <a:ext uri="{FF2B5EF4-FFF2-40B4-BE49-F238E27FC236}">
                    <a16:creationId xmlns:a16="http://schemas.microsoft.com/office/drawing/2014/main" id="{20BEA03B-3EAD-4FA2-BC9D-25A14D635CF6}"/>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grpSp>
      </p:grpSp>
      <p:sp useBgFill="1">
        <p:nvSpPr>
          <p:cNvPr id="143" name="Rectangle 142">
            <a:extLst>
              <a:ext uri="{FF2B5EF4-FFF2-40B4-BE49-F238E27FC236}">
                <a16:creationId xmlns:a16="http://schemas.microsoft.com/office/drawing/2014/main" id="{C2E4E997-8672-4FFD-B8EC-9932A8E471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pic>
        <p:nvPicPr>
          <p:cNvPr id="145" name="Picture 2">
            <a:extLst>
              <a:ext uri="{FF2B5EF4-FFF2-40B4-BE49-F238E27FC236}">
                <a16:creationId xmlns:a16="http://schemas.microsoft.com/office/drawing/2014/main" id="{FE6BA9E6-1D9E-4D30-B528-D49FA1342E4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sp>
        <p:nvSpPr>
          <p:cNvPr id="3" name="TextBox 2">
            <a:extLst>
              <a:ext uri="{FF2B5EF4-FFF2-40B4-BE49-F238E27FC236}">
                <a16:creationId xmlns:a16="http://schemas.microsoft.com/office/drawing/2014/main" id="{D710CC25-4F14-00DC-D3AE-E4D2AFA51AA0}"/>
              </a:ext>
            </a:extLst>
          </p:cNvPr>
          <p:cNvSpPr txBox="1"/>
          <p:nvPr/>
        </p:nvSpPr>
        <p:spPr>
          <a:xfrm>
            <a:off x="1141412" y="1125538"/>
            <a:ext cx="4459287" cy="5088995"/>
          </a:xfrm>
          <a:prstGeom prst="rect">
            <a:avLst/>
          </a:prstGeom>
        </p:spPr>
        <p:txBody>
          <a:bodyPr vert="horz" lIns="91440" tIns="45720" rIns="91440" bIns="45720" rtlCol="0">
            <a:normAutofit/>
          </a:bodyPr>
          <a:lstStyle/>
          <a:p>
            <a:pPr defTabSz="914400">
              <a:lnSpc>
                <a:spcPct val="110000"/>
              </a:lnSpc>
              <a:spcBef>
                <a:spcPts val="1200"/>
              </a:spcBef>
              <a:spcAft>
                <a:spcPts val="800"/>
              </a:spcAft>
              <a:buSzPct val="125000"/>
            </a:pPr>
            <a:endParaRPr lang="el-GR" dirty="0">
              <a:effectLst/>
            </a:endParaRPr>
          </a:p>
          <a:p>
            <a:pPr defTabSz="914400">
              <a:lnSpc>
                <a:spcPct val="110000"/>
              </a:lnSpc>
              <a:spcBef>
                <a:spcPts val="1200"/>
              </a:spcBef>
              <a:spcAft>
                <a:spcPts val="800"/>
              </a:spcAft>
              <a:buSzPct val="125000"/>
            </a:pPr>
            <a:r>
              <a:rPr lang="en-US" dirty="0">
                <a:effectLst/>
              </a:rPr>
              <a:t>In (Table 4), most teachers (48.4%) claimed that during the pandemic their daily lives and their way of working were affected for the worse. Many teachers (44.8%) responded that they are not at all likely to use distance learning after the end of the Covid-19 pandemic. Most teachers (47.8%) reported that they believe that schools will return to their previous normal operation. However, there were also quite a few teachers (39.8%) who supported the idea that there would be a mixed system, distance and in-person learning.</a:t>
            </a:r>
          </a:p>
        </p:txBody>
      </p:sp>
      <p:pic>
        <p:nvPicPr>
          <p:cNvPr id="4" name="Graphic 52" descr="Ερωτήσεις περίγραμμα">
            <a:extLst>
              <a:ext uri="{FF2B5EF4-FFF2-40B4-BE49-F238E27FC236}">
                <a16:creationId xmlns:a16="http://schemas.microsoft.com/office/drawing/2014/main" id="{DFC8BC51-5128-3DA1-FB66-298EE368DCEE}"/>
              </a:ext>
            </a:extLst>
          </p:cNvPr>
          <p:cNvPicPr>
            <a:picLocks noChangeAspect="1"/>
          </p:cNvPicPr>
          <p:nvPr/>
        </p:nvPicPr>
        <p:blipFill>
          <a:blip r:embed="rId4">
            <a:extLst>
              <a:ext uri="{96DAC541-7B7A-43D3-8B79-37D633B846F1}">
                <asvg:svgBlip xmlns:asvg="http://schemas.microsoft.com/office/drawing/2016/SVG/main" r:embed="rId5"/>
              </a:ext>
            </a:extLst>
          </a:blip>
          <a:stretch/>
        </p:blipFill>
        <p:spPr>
          <a:xfrm>
            <a:off x="6096000" y="688386"/>
            <a:ext cx="5456279" cy="545627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pic>
      <p:grpSp>
        <p:nvGrpSpPr>
          <p:cNvPr id="147" name="Group 146">
            <a:extLst>
              <a:ext uri="{FF2B5EF4-FFF2-40B4-BE49-F238E27FC236}">
                <a16:creationId xmlns:a16="http://schemas.microsoft.com/office/drawing/2014/main" id="{453E4DEE-E996-40F8-8635-0FF43D7348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148" name="Rectangle 5">
              <a:extLst>
                <a:ext uri="{FF2B5EF4-FFF2-40B4-BE49-F238E27FC236}">
                  <a16:creationId xmlns:a16="http://schemas.microsoft.com/office/drawing/2014/main" id="{08BD1D3E-43CE-49EB-A424-0738950C6424}"/>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149" name="Freeform 6">
              <a:extLst>
                <a:ext uri="{FF2B5EF4-FFF2-40B4-BE49-F238E27FC236}">
                  <a16:creationId xmlns:a16="http://schemas.microsoft.com/office/drawing/2014/main" id="{E9182037-E3FA-489A-95D5-29E4248420D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50" name="Freeform 7">
              <a:extLst>
                <a:ext uri="{FF2B5EF4-FFF2-40B4-BE49-F238E27FC236}">
                  <a16:creationId xmlns:a16="http://schemas.microsoft.com/office/drawing/2014/main" id="{E8864E76-AD7F-4BEE-B3F6-A78FA42AEFA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51" name="Freeform 8">
              <a:extLst>
                <a:ext uri="{FF2B5EF4-FFF2-40B4-BE49-F238E27FC236}">
                  <a16:creationId xmlns:a16="http://schemas.microsoft.com/office/drawing/2014/main" id="{8AD071B3-046D-4479-91FE-01E9AD7C8A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52" name="Freeform 9">
              <a:extLst>
                <a:ext uri="{FF2B5EF4-FFF2-40B4-BE49-F238E27FC236}">
                  <a16:creationId xmlns:a16="http://schemas.microsoft.com/office/drawing/2014/main" id="{91D776F5-E902-4A4D-A75D-A46E063C9F3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53" name="Freeform 10">
              <a:extLst>
                <a:ext uri="{FF2B5EF4-FFF2-40B4-BE49-F238E27FC236}">
                  <a16:creationId xmlns:a16="http://schemas.microsoft.com/office/drawing/2014/main" id="{EBED8F24-A998-4952-AB68-E2074F0746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54" name="Freeform 11">
              <a:extLst>
                <a:ext uri="{FF2B5EF4-FFF2-40B4-BE49-F238E27FC236}">
                  <a16:creationId xmlns:a16="http://schemas.microsoft.com/office/drawing/2014/main" id="{74D7A646-8CDC-49B3-9C44-3EF38DB426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55" name="Freeform 12">
              <a:extLst>
                <a:ext uri="{FF2B5EF4-FFF2-40B4-BE49-F238E27FC236}">
                  <a16:creationId xmlns:a16="http://schemas.microsoft.com/office/drawing/2014/main" id="{D4E99D14-E4F4-419B-9AAF-8D1CEAB28A2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56" name="Freeform 13">
              <a:extLst>
                <a:ext uri="{FF2B5EF4-FFF2-40B4-BE49-F238E27FC236}">
                  <a16:creationId xmlns:a16="http://schemas.microsoft.com/office/drawing/2014/main" id="{377E106C-5445-4A52-9F7E-DA173874429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57" name="Freeform 14">
              <a:extLst>
                <a:ext uri="{FF2B5EF4-FFF2-40B4-BE49-F238E27FC236}">
                  <a16:creationId xmlns:a16="http://schemas.microsoft.com/office/drawing/2014/main" id="{752BFE96-D378-4BAE-A64B-F851A34C4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58" name="Freeform 15">
              <a:extLst>
                <a:ext uri="{FF2B5EF4-FFF2-40B4-BE49-F238E27FC236}">
                  <a16:creationId xmlns:a16="http://schemas.microsoft.com/office/drawing/2014/main" id="{B88FFB19-5A5E-4078-B467-9D4ABD21BD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59" name="Line 16">
              <a:extLst>
                <a:ext uri="{FF2B5EF4-FFF2-40B4-BE49-F238E27FC236}">
                  <a16:creationId xmlns:a16="http://schemas.microsoft.com/office/drawing/2014/main" id="{11042975-3D19-4728-BCDA-D3F5CD633EDB}"/>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l-GR"/>
            </a:p>
          </p:txBody>
        </p:sp>
        <p:sp>
          <p:nvSpPr>
            <p:cNvPr id="160" name="Freeform 17">
              <a:extLst>
                <a:ext uri="{FF2B5EF4-FFF2-40B4-BE49-F238E27FC236}">
                  <a16:creationId xmlns:a16="http://schemas.microsoft.com/office/drawing/2014/main" id="{A28972BD-D2E1-4DCA-A907-2E3B6F6066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61" name="Freeform 18">
              <a:extLst>
                <a:ext uri="{FF2B5EF4-FFF2-40B4-BE49-F238E27FC236}">
                  <a16:creationId xmlns:a16="http://schemas.microsoft.com/office/drawing/2014/main" id="{1C806824-5C2D-4747-B038-69EE4074B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62" name="Freeform 19">
              <a:extLst>
                <a:ext uri="{FF2B5EF4-FFF2-40B4-BE49-F238E27FC236}">
                  <a16:creationId xmlns:a16="http://schemas.microsoft.com/office/drawing/2014/main" id="{3B33F710-16D7-4F48-BFCA-66C9CA23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63" name="Freeform 20">
              <a:extLst>
                <a:ext uri="{FF2B5EF4-FFF2-40B4-BE49-F238E27FC236}">
                  <a16:creationId xmlns:a16="http://schemas.microsoft.com/office/drawing/2014/main" id="{6C8C8ED4-90FA-4E97-AAF0-D5D51E6A935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64" name="Rectangle 21">
              <a:extLst>
                <a:ext uri="{FF2B5EF4-FFF2-40B4-BE49-F238E27FC236}">
                  <a16:creationId xmlns:a16="http://schemas.microsoft.com/office/drawing/2014/main" id="{6C5EB9C1-B25F-4172-8A96-5950ECC828F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165" name="Freeform 22">
              <a:extLst>
                <a:ext uri="{FF2B5EF4-FFF2-40B4-BE49-F238E27FC236}">
                  <a16:creationId xmlns:a16="http://schemas.microsoft.com/office/drawing/2014/main" id="{097E6E8A-9373-4655-882B-21715CCE97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66" name="Freeform 23">
              <a:extLst>
                <a:ext uri="{FF2B5EF4-FFF2-40B4-BE49-F238E27FC236}">
                  <a16:creationId xmlns:a16="http://schemas.microsoft.com/office/drawing/2014/main" id="{EB8CC766-1206-4372-ACAF-8230AF4D542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67" name="Freeform 24">
              <a:extLst>
                <a:ext uri="{FF2B5EF4-FFF2-40B4-BE49-F238E27FC236}">
                  <a16:creationId xmlns:a16="http://schemas.microsoft.com/office/drawing/2014/main" id="{1C8E2511-2489-47B2-9C19-C410910DD9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68" name="Freeform 25">
              <a:extLst>
                <a:ext uri="{FF2B5EF4-FFF2-40B4-BE49-F238E27FC236}">
                  <a16:creationId xmlns:a16="http://schemas.microsoft.com/office/drawing/2014/main" id="{D7820196-0A47-47EF-832C-A688E8977D6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69" name="Freeform 26">
              <a:extLst>
                <a:ext uri="{FF2B5EF4-FFF2-40B4-BE49-F238E27FC236}">
                  <a16:creationId xmlns:a16="http://schemas.microsoft.com/office/drawing/2014/main" id="{4982E0BF-34AE-48A3-AD6B-E0F3CD05DB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70" name="Freeform 27">
              <a:extLst>
                <a:ext uri="{FF2B5EF4-FFF2-40B4-BE49-F238E27FC236}">
                  <a16:creationId xmlns:a16="http://schemas.microsoft.com/office/drawing/2014/main" id="{CD34643B-9DF2-4310-8868-48252C3393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71" name="Freeform 28">
              <a:extLst>
                <a:ext uri="{FF2B5EF4-FFF2-40B4-BE49-F238E27FC236}">
                  <a16:creationId xmlns:a16="http://schemas.microsoft.com/office/drawing/2014/main" id="{4E020C4E-AF64-44A8-B830-779541D8D54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72" name="Freeform 29">
              <a:extLst>
                <a:ext uri="{FF2B5EF4-FFF2-40B4-BE49-F238E27FC236}">
                  <a16:creationId xmlns:a16="http://schemas.microsoft.com/office/drawing/2014/main" id="{D97BC3D3-B1B3-4825-9169-BBEF1DBCF05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73" name="Freeform 30">
              <a:extLst>
                <a:ext uri="{FF2B5EF4-FFF2-40B4-BE49-F238E27FC236}">
                  <a16:creationId xmlns:a16="http://schemas.microsoft.com/office/drawing/2014/main" id="{A750DC4F-1DAF-470E-98C6-6C68DEB933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74" name="Freeform 31">
              <a:extLst>
                <a:ext uri="{FF2B5EF4-FFF2-40B4-BE49-F238E27FC236}">
                  <a16:creationId xmlns:a16="http://schemas.microsoft.com/office/drawing/2014/main" id="{2F99594A-5BBD-4E10-A818-8BE52B7D952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grpSp>
    </p:spTree>
    <p:extLst>
      <p:ext uri="{BB962C8B-B14F-4D97-AF65-F5344CB8AC3E}">
        <p14:creationId xmlns:p14="http://schemas.microsoft.com/office/powerpoint/2010/main" val="4972403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duotone>
              <a:schemeClr val="bg2">
                <a:shade val="88000"/>
                <a:hueMod val="106000"/>
                <a:satMod val="140000"/>
                <a:lumMod val="54000"/>
              </a:schemeClr>
              <a:schemeClr val="bg2">
                <a:tint val="98000"/>
                <a:hueMod val="90000"/>
                <a:satMod val="150000"/>
                <a:lumMod val="160000"/>
              </a:schemeClr>
            </a:duotone>
          </a:blip>
          <a:stretch/>
        </a:blipFill>
        <a:effectLst/>
      </p:bgPr>
    </p:bg>
    <p:spTree>
      <p:nvGrpSpPr>
        <p:cNvPr id="1" name=""/>
        <p:cNvGrpSpPr/>
        <p:nvPr/>
      </p:nvGrpSpPr>
      <p:grpSpPr>
        <a:xfrm>
          <a:off x="0" y="0"/>
          <a:ext cx="0" cy="0"/>
          <a:chOff x="0" y="0"/>
          <a:chExt cx="0" cy="0"/>
        </a:xfrm>
      </p:grpSpPr>
      <p:pic>
        <p:nvPicPr>
          <p:cNvPr id="54" name="Picture 2">
            <a:extLst>
              <a:ext uri="{FF2B5EF4-FFF2-40B4-BE49-F238E27FC236}">
                <a16:creationId xmlns:a16="http://schemas.microsoft.com/office/drawing/2014/main" id="{5FF7B57D-FF7B-48B3-9F60-9BCEEECF9E7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grpSp>
        <p:nvGrpSpPr>
          <p:cNvPr id="56" name="Group 55">
            <a:extLst>
              <a:ext uri="{FF2B5EF4-FFF2-40B4-BE49-F238E27FC236}">
                <a16:creationId xmlns:a16="http://schemas.microsoft.com/office/drawing/2014/main" id="{EB95AFDF-FA7D-4311-9C65-6D507D92F4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288" y="0"/>
            <a:ext cx="12053888" cy="6858001"/>
            <a:chOff x="-14288" y="0"/>
            <a:chExt cx="12053888" cy="6858001"/>
          </a:xfrm>
        </p:grpSpPr>
        <p:grpSp>
          <p:nvGrpSpPr>
            <p:cNvPr id="57" name="Group 56">
              <a:extLst>
                <a:ext uri="{FF2B5EF4-FFF2-40B4-BE49-F238E27FC236}">
                  <a16:creationId xmlns:a16="http://schemas.microsoft.com/office/drawing/2014/main" id="{9A5CCD98-20C1-4404-B788-FDA92F8A440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69" name="Rectangle 5">
                <a:extLst>
                  <a:ext uri="{FF2B5EF4-FFF2-40B4-BE49-F238E27FC236}">
                    <a16:creationId xmlns:a16="http://schemas.microsoft.com/office/drawing/2014/main" id="{C1424C76-B5C3-468E-86FA-8D9B269053D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70" name="Freeform 6">
                <a:extLst>
                  <a:ext uri="{FF2B5EF4-FFF2-40B4-BE49-F238E27FC236}">
                    <a16:creationId xmlns:a16="http://schemas.microsoft.com/office/drawing/2014/main" id="{B3922267-72C9-403B-A6DE-7D0A43D5541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1" name="Freeform 7">
                <a:extLst>
                  <a:ext uri="{FF2B5EF4-FFF2-40B4-BE49-F238E27FC236}">
                    <a16:creationId xmlns:a16="http://schemas.microsoft.com/office/drawing/2014/main" id="{7276DB68-2E8D-4723-852B-7476DD38FED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2" name="Freeform 8">
                <a:extLst>
                  <a:ext uri="{FF2B5EF4-FFF2-40B4-BE49-F238E27FC236}">
                    <a16:creationId xmlns:a16="http://schemas.microsoft.com/office/drawing/2014/main" id="{0A155711-4993-4D1E-89EA-A397C164F0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3" name="Freeform 9">
                <a:extLst>
                  <a:ext uri="{FF2B5EF4-FFF2-40B4-BE49-F238E27FC236}">
                    <a16:creationId xmlns:a16="http://schemas.microsoft.com/office/drawing/2014/main" id="{2AB42136-2551-4CAA-857F-65FA3247B49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4" name="Freeform 10">
                <a:extLst>
                  <a:ext uri="{FF2B5EF4-FFF2-40B4-BE49-F238E27FC236}">
                    <a16:creationId xmlns:a16="http://schemas.microsoft.com/office/drawing/2014/main" id="{7C2ADEA1-EA3E-4C0E-A28E-460092F7FF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5" name="Freeform 11">
                <a:extLst>
                  <a:ext uri="{FF2B5EF4-FFF2-40B4-BE49-F238E27FC236}">
                    <a16:creationId xmlns:a16="http://schemas.microsoft.com/office/drawing/2014/main" id="{B04584B3-081C-4286-A840-AB5B16B10A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6" name="Freeform 12">
                <a:extLst>
                  <a:ext uri="{FF2B5EF4-FFF2-40B4-BE49-F238E27FC236}">
                    <a16:creationId xmlns:a16="http://schemas.microsoft.com/office/drawing/2014/main" id="{3AB388FD-C246-4936-A041-E0413A1329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7" name="Freeform 13">
                <a:extLst>
                  <a:ext uri="{FF2B5EF4-FFF2-40B4-BE49-F238E27FC236}">
                    <a16:creationId xmlns:a16="http://schemas.microsoft.com/office/drawing/2014/main" id="{57692343-2D12-4F57-836C-945D407B68B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8" name="Freeform 14">
                <a:extLst>
                  <a:ext uri="{FF2B5EF4-FFF2-40B4-BE49-F238E27FC236}">
                    <a16:creationId xmlns:a16="http://schemas.microsoft.com/office/drawing/2014/main" id="{062EE710-0210-4840-8698-E0DF1C6170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9" name="Freeform 15">
                <a:extLst>
                  <a:ext uri="{FF2B5EF4-FFF2-40B4-BE49-F238E27FC236}">
                    <a16:creationId xmlns:a16="http://schemas.microsoft.com/office/drawing/2014/main" id="{161892F4-6071-40CD-8E18-CDEE0C91B5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80" name="Line 16">
                <a:extLst>
                  <a:ext uri="{FF2B5EF4-FFF2-40B4-BE49-F238E27FC236}">
                    <a16:creationId xmlns:a16="http://schemas.microsoft.com/office/drawing/2014/main" id="{3E6BBE44-8D88-407D-B1C6-10C89DD6173B}"/>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l-GR"/>
              </a:p>
            </p:txBody>
          </p:sp>
          <p:sp>
            <p:nvSpPr>
              <p:cNvPr id="81" name="Freeform 17">
                <a:extLst>
                  <a:ext uri="{FF2B5EF4-FFF2-40B4-BE49-F238E27FC236}">
                    <a16:creationId xmlns:a16="http://schemas.microsoft.com/office/drawing/2014/main" id="{1E90AE6E-328E-4730-825C-B5130F5CFC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82" name="Freeform 18">
                <a:extLst>
                  <a:ext uri="{FF2B5EF4-FFF2-40B4-BE49-F238E27FC236}">
                    <a16:creationId xmlns:a16="http://schemas.microsoft.com/office/drawing/2014/main" id="{24EC969F-6E4A-4163-ABDA-4674429A3D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83" name="Freeform 19">
                <a:extLst>
                  <a:ext uri="{FF2B5EF4-FFF2-40B4-BE49-F238E27FC236}">
                    <a16:creationId xmlns:a16="http://schemas.microsoft.com/office/drawing/2014/main" id="{1B735C94-B049-42C6-9DEF-5DB70D58CE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84" name="Freeform 20">
                <a:extLst>
                  <a:ext uri="{FF2B5EF4-FFF2-40B4-BE49-F238E27FC236}">
                    <a16:creationId xmlns:a16="http://schemas.microsoft.com/office/drawing/2014/main" id="{051C02E6-1954-478B-AEAE-BF8F36BE94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85" name="Rectangle 21">
                <a:extLst>
                  <a:ext uri="{FF2B5EF4-FFF2-40B4-BE49-F238E27FC236}">
                    <a16:creationId xmlns:a16="http://schemas.microsoft.com/office/drawing/2014/main" id="{6710B1C0-310A-48D0-B824-459D9AFC2FB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86" name="Freeform 22">
                <a:extLst>
                  <a:ext uri="{FF2B5EF4-FFF2-40B4-BE49-F238E27FC236}">
                    <a16:creationId xmlns:a16="http://schemas.microsoft.com/office/drawing/2014/main" id="{1204A606-D9A6-4DC6-9F0E-D516EA1EB9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87" name="Freeform 23">
                <a:extLst>
                  <a:ext uri="{FF2B5EF4-FFF2-40B4-BE49-F238E27FC236}">
                    <a16:creationId xmlns:a16="http://schemas.microsoft.com/office/drawing/2014/main" id="{EE569555-0243-4979-A537-C9B4AFD5F25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88" name="Freeform 24">
                <a:extLst>
                  <a:ext uri="{FF2B5EF4-FFF2-40B4-BE49-F238E27FC236}">
                    <a16:creationId xmlns:a16="http://schemas.microsoft.com/office/drawing/2014/main" id="{D52A977D-4993-48AF-A792-F2DE096391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89" name="Freeform 25">
                <a:extLst>
                  <a:ext uri="{FF2B5EF4-FFF2-40B4-BE49-F238E27FC236}">
                    <a16:creationId xmlns:a16="http://schemas.microsoft.com/office/drawing/2014/main" id="{93CFF2DC-E52E-4D99-97D5-B0D7B792E50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90" name="Freeform 26">
                <a:extLst>
                  <a:ext uri="{FF2B5EF4-FFF2-40B4-BE49-F238E27FC236}">
                    <a16:creationId xmlns:a16="http://schemas.microsoft.com/office/drawing/2014/main" id="{5E175372-AF09-42A7-B3D0-226C834891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91" name="Freeform 27">
                <a:extLst>
                  <a:ext uri="{FF2B5EF4-FFF2-40B4-BE49-F238E27FC236}">
                    <a16:creationId xmlns:a16="http://schemas.microsoft.com/office/drawing/2014/main" id="{ABF20BA9-F4B2-49EA-A573-578B189774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92" name="Freeform 28">
                <a:extLst>
                  <a:ext uri="{FF2B5EF4-FFF2-40B4-BE49-F238E27FC236}">
                    <a16:creationId xmlns:a16="http://schemas.microsoft.com/office/drawing/2014/main" id="{AA3A7A4B-C811-4E23-8BFD-5823A032DA3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93" name="Freeform 29">
                <a:extLst>
                  <a:ext uri="{FF2B5EF4-FFF2-40B4-BE49-F238E27FC236}">
                    <a16:creationId xmlns:a16="http://schemas.microsoft.com/office/drawing/2014/main" id="{47537781-F057-4B97-AD8F-12FE9BE599A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94" name="Freeform 30">
                <a:extLst>
                  <a:ext uri="{FF2B5EF4-FFF2-40B4-BE49-F238E27FC236}">
                    <a16:creationId xmlns:a16="http://schemas.microsoft.com/office/drawing/2014/main" id="{078883C7-EB52-4BB7-A9A7-F8C046A833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95" name="Freeform 31">
                <a:extLst>
                  <a:ext uri="{FF2B5EF4-FFF2-40B4-BE49-F238E27FC236}">
                    <a16:creationId xmlns:a16="http://schemas.microsoft.com/office/drawing/2014/main" id="{63CCBBF8-5972-4ED3-AB5B-46DC425B177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grpSp>
        <p:grpSp>
          <p:nvGrpSpPr>
            <p:cNvPr id="58" name="Group 57">
              <a:extLst>
                <a:ext uri="{FF2B5EF4-FFF2-40B4-BE49-F238E27FC236}">
                  <a16:creationId xmlns:a16="http://schemas.microsoft.com/office/drawing/2014/main" id="{A8C19883-37FB-437C-A3AA-89AA6239D3A9}"/>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59" name="Freeform 32">
                <a:extLst>
                  <a:ext uri="{FF2B5EF4-FFF2-40B4-BE49-F238E27FC236}">
                    <a16:creationId xmlns:a16="http://schemas.microsoft.com/office/drawing/2014/main" id="{AF1753DD-4CEF-45EC-B952-90EA8895D7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0" name="Freeform 33">
                <a:extLst>
                  <a:ext uri="{FF2B5EF4-FFF2-40B4-BE49-F238E27FC236}">
                    <a16:creationId xmlns:a16="http://schemas.microsoft.com/office/drawing/2014/main" id="{5B9356DB-C1BE-4D76-8FA7-4FBAA12D1D3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1" name="Freeform 34">
                <a:extLst>
                  <a:ext uri="{FF2B5EF4-FFF2-40B4-BE49-F238E27FC236}">
                    <a16:creationId xmlns:a16="http://schemas.microsoft.com/office/drawing/2014/main" id="{C4F59561-572D-42BA-A6FD-F3AFA1A394D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2" name="Freeform 35">
                <a:extLst>
                  <a:ext uri="{FF2B5EF4-FFF2-40B4-BE49-F238E27FC236}">
                    <a16:creationId xmlns:a16="http://schemas.microsoft.com/office/drawing/2014/main" id="{BB7A51A1-D509-4494-BAE2-1B96CAD4DB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3" name="Freeform 36">
                <a:extLst>
                  <a:ext uri="{FF2B5EF4-FFF2-40B4-BE49-F238E27FC236}">
                    <a16:creationId xmlns:a16="http://schemas.microsoft.com/office/drawing/2014/main" id="{D3FE0B5A-55DE-4E56-8E9B-B92D1DB9A89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4" name="Freeform 37">
                <a:extLst>
                  <a:ext uri="{FF2B5EF4-FFF2-40B4-BE49-F238E27FC236}">
                    <a16:creationId xmlns:a16="http://schemas.microsoft.com/office/drawing/2014/main" id="{F125661C-3A0E-4B6E-B2AB-1B08C89251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5" name="Freeform 38">
                <a:extLst>
                  <a:ext uri="{FF2B5EF4-FFF2-40B4-BE49-F238E27FC236}">
                    <a16:creationId xmlns:a16="http://schemas.microsoft.com/office/drawing/2014/main" id="{39304006-EE77-438A-A0D1-537322356C1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6" name="Freeform 39">
                <a:extLst>
                  <a:ext uri="{FF2B5EF4-FFF2-40B4-BE49-F238E27FC236}">
                    <a16:creationId xmlns:a16="http://schemas.microsoft.com/office/drawing/2014/main" id="{C6031DEB-4109-4049-82CF-DD06483A2C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7" name="Freeform 40">
                <a:extLst>
                  <a:ext uri="{FF2B5EF4-FFF2-40B4-BE49-F238E27FC236}">
                    <a16:creationId xmlns:a16="http://schemas.microsoft.com/office/drawing/2014/main" id="{65FC2657-18D6-4490-88D6-32E6B1C6FB1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8" name="Rectangle 41">
                <a:extLst>
                  <a:ext uri="{FF2B5EF4-FFF2-40B4-BE49-F238E27FC236}">
                    <a16:creationId xmlns:a16="http://schemas.microsoft.com/office/drawing/2014/main" id="{20BEA03B-3EAD-4FA2-BC9D-25A14D635CF6}"/>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grpSp>
      </p:grpSp>
      <p:sp useBgFill="1">
        <p:nvSpPr>
          <p:cNvPr id="97" name="Rectangle 96">
            <a:extLst>
              <a:ext uri="{FF2B5EF4-FFF2-40B4-BE49-F238E27FC236}">
                <a16:creationId xmlns:a16="http://schemas.microsoft.com/office/drawing/2014/main" id="{C2E4E997-8672-4FFD-B8EC-9932A8E471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pic>
        <p:nvPicPr>
          <p:cNvPr id="99" name="Picture 2">
            <a:extLst>
              <a:ext uri="{FF2B5EF4-FFF2-40B4-BE49-F238E27FC236}">
                <a16:creationId xmlns:a16="http://schemas.microsoft.com/office/drawing/2014/main" id="{FE6BA9E6-1D9E-4D30-B528-D49FA1342E4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sp>
        <p:nvSpPr>
          <p:cNvPr id="3" name="TextBox 2">
            <a:extLst>
              <a:ext uri="{FF2B5EF4-FFF2-40B4-BE49-F238E27FC236}">
                <a16:creationId xmlns:a16="http://schemas.microsoft.com/office/drawing/2014/main" id="{D8D50A24-F9B5-18F4-E260-879F42FE896E}"/>
              </a:ext>
            </a:extLst>
          </p:cNvPr>
          <p:cNvSpPr txBox="1"/>
          <p:nvPr/>
        </p:nvSpPr>
        <p:spPr>
          <a:xfrm>
            <a:off x="1141412" y="627063"/>
            <a:ext cx="4459287" cy="5587470"/>
          </a:xfrm>
          <a:prstGeom prst="rect">
            <a:avLst/>
          </a:prstGeom>
        </p:spPr>
        <p:txBody>
          <a:bodyPr vert="horz" lIns="91440" tIns="45720" rIns="91440" bIns="45720" rtlCol="0">
            <a:normAutofit/>
          </a:bodyPr>
          <a:lstStyle/>
          <a:p>
            <a:pPr defTabSz="914400">
              <a:lnSpc>
                <a:spcPct val="110000"/>
              </a:lnSpc>
              <a:spcBef>
                <a:spcPts val="1200"/>
              </a:spcBef>
              <a:spcAft>
                <a:spcPts val="800"/>
              </a:spcAft>
              <a:buSzPct val="125000"/>
            </a:pPr>
            <a:r>
              <a:rPr lang="en-US" sz="2400" b="1" dirty="0">
                <a:effectLst/>
              </a:rPr>
              <a:t>Conclusions</a:t>
            </a:r>
            <a:endParaRPr lang="en-US" sz="2400" dirty="0">
              <a:effectLst/>
            </a:endParaRPr>
          </a:p>
          <a:p>
            <a:pPr defTabSz="914400">
              <a:lnSpc>
                <a:spcPct val="110000"/>
              </a:lnSpc>
              <a:spcBef>
                <a:spcPts val="1200"/>
              </a:spcBef>
              <a:spcAft>
                <a:spcPts val="800"/>
              </a:spcAft>
              <a:buSzPct val="125000"/>
            </a:pPr>
            <a:r>
              <a:rPr lang="en-US" sz="1400" dirty="0">
                <a:effectLst/>
              </a:rPr>
              <a:t>In conclusion, it can be said that during the coronavirus pandemic, in addition to the abrupt transition from in-person learning to distance learning, a large percentage of the educational and student population was significantly affected. The results of the survey showed that many teachers were not prepared for the abrupt transition to distance learning. They faced several challenges, both technological and pedagogical, when implementing digital teaching. The first are related to the lack of necessary technological equipment and the fact that internet connections were not sufficient and constantly interrupted. The second are related to the insufficient digital skills of teachers, due to their lack of adequate training. The preparedness on the part of the central administration of the ministry and the competent bodies was not the best possible, as their support for the educational staff was lacking. On the contrary, there was cooperation and solidarity with fellow teachers to address problematic situations that arose. This type of remote teaching made it difficult for both teachers and students.</a:t>
            </a:r>
          </a:p>
        </p:txBody>
      </p:sp>
      <p:pic>
        <p:nvPicPr>
          <p:cNvPr id="4" name="Γραφικό 3" descr="Διοικητικό συμβούλιο περίγραμμα">
            <a:extLst>
              <a:ext uri="{FF2B5EF4-FFF2-40B4-BE49-F238E27FC236}">
                <a16:creationId xmlns:a16="http://schemas.microsoft.com/office/drawing/2014/main" id="{C944EED3-B0A3-04D6-2B55-326790CA6BD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096000" y="688386"/>
            <a:ext cx="5456279" cy="545627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pic>
      <p:grpSp>
        <p:nvGrpSpPr>
          <p:cNvPr id="101" name="Group 100">
            <a:extLst>
              <a:ext uri="{FF2B5EF4-FFF2-40B4-BE49-F238E27FC236}">
                <a16:creationId xmlns:a16="http://schemas.microsoft.com/office/drawing/2014/main" id="{453E4DEE-E996-40F8-8635-0FF43D7348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102" name="Rectangle 5">
              <a:extLst>
                <a:ext uri="{FF2B5EF4-FFF2-40B4-BE49-F238E27FC236}">
                  <a16:creationId xmlns:a16="http://schemas.microsoft.com/office/drawing/2014/main" id="{08BD1D3E-43CE-49EB-A424-0738950C6424}"/>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103" name="Freeform 6">
              <a:extLst>
                <a:ext uri="{FF2B5EF4-FFF2-40B4-BE49-F238E27FC236}">
                  <a16:creationId xmlns:a16="http://schemas.microsoft.com/office/drawing/2014/main" id="{E9182037-E3FA-489A-95D5-29E4248420D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4" name="Freeform 7">
              <a:extLst>
                <a:ext uri="{FF2B5EF4-FFF2-40B4-BE49-F238E27FC236}">
                  <a16:creationId xmlns:a16="http://schemas.microsoft.com/office/drawing/2014/main" id="{E8864E76-AD7F-4BEE-B3F6-A78FA42AEFA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5" name="Freeform 8">
              <a:extLst>
                <a:ext uri="{FF2B5EF4-FFF2-40B4-BE49-F238E27FC236}">
                  <a16:creationId xmlns:a16="http://schemas.microsoft.com/office/drawing/2014/main" id="{8AD071B3-046D-4479-91FE-01E9AD7C8A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6" name="Freeform 9">
              <a:extLst>
                <a:ext uri="{FF2B5EF4-FFF2-40B4-BE49-F238E27FC236}">
                  <a16:creationId xmlns:a16="http://schemas.microsoft.com/office/drawing/2014/main" id="{91D776F5-E902-4A4D-A75D-A46E063C9F3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7" name="Freeform 10">
              <a:extLst>
                <a:ext uri="{FF2B5EF4-FFF2-40B4-BE49-F238E27FC236}">
                  <a16:creationId xmlns:a16="http://schemas.microsoft.com/office/drawing/2014/main" id="{EBED8F24-A998-4952-AB68-E2074F0746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8" name="Freeform 11">
              <a:extLst>
                <a:ext uri="{FF2B5EF4-FFF2-40B4-BE49-F238E27FC236}">
                  <a16:creationId xmlns:a16="http://schemas.microsoft.com/office/drawing/2014/main" id="{74D7A646-8CDC-49B3-9C44-3EF38DB426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9" name="Freeform 12">
              <a:extLst>
                <a:ext uri="{FF2B5EF4-FFF2-40B4-BE49-F238E27FC236}">
                  <a16:creationId xmlns:a16="http://schemas.microsoft.com/office/drawing/2014/main" id="{D4E99D14-E4F4-419B-9AAF-8D1CEAB28A2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0" name="Freeform 13">
              <a:extLst>
                <a:ext uri="{FF2B5EF4-FFF2-40B4-BE49-F238E27FC236}">
                  <a16:creationId xmlns:a16="http://schemas.microsoft.com/office/drawing/2014/main" id="{377E106C-5445-4A52-9F7E-DA173874429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1" name="Freeform 14">
              <a:extLst>
                <a:ext uri="{FF2B5EF4-FFF2-40B4-BE49-F238E27FC236}">
                  <a16:creationId xmlns:a16="http://schemas.microsoft.com/office/drawing/2014/main" id="{752BFE96-D378-4BAE-A64B-F851A34C4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2" name="Freeform 15">
              <a:extLst>
                <a:ext uri="{FF2B5EF4-FFF2-40B4-BE49-F238E27FC236}">
                  <a16:creationId xmlns:a16="http://schemas.microsoft.com/office/drawing/2014/main" id="{B88FFB19-5A5E-4078-B467-9D4ABD21BD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3" name="Line 16">
              <a:extLst>
                <a:ext uri="{FF2B5EF4-FFF2-40B4-BE49-F238E27FC236}">
                  <a16:creationId xmlns:a16="http://schemas.microsoft.com/office/drawing/2014/main" id="{11042975-3D19-4728-BCDA-D3F5CD633EDB}"/>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l-GR"/>
            </a:p>
          </p:txBody>
        </p:sp>
        <p:sp>
          <p:nvSpPr>
            <p:cNvPr id="114" name="Freeform 17">
              <a:extLst>
                <a:ext uri="{FF2B5EF4-FFF2-40B4-BE49-F238E27FC236}">
                  <a16:creationId xmlns:a16="http://schemas.microsoft.com/office/drawing/2014/main" id="{A28972BD-D2E1-4DCA-A907-2E3B6F6066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5" name="Freeform 18">
              <a:extLst>
                <a:ext uri="{FF2B5EF4-FFF2-40B4-BE49-F238E27FC236}">
                  <a16:creationId xmlns:a16="http://schemas.microsoft.com/office/drawing/2014/main" id="{1C806824-5C2D-4747-B038-69EE4074B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6" name="Freeform 19">
              <a:extLst>
                <a:ext uri="{FF2B5EF4-FFF2-40B4-BE49-F238E27FC236}">
                  <a16:creationId xmlns:a16="http://schemas.microsoft.com/office/drawing/2014/main" id="{3B33F710-16D7-4F48-BFCA-66C9CA23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7" name="Freeform 20">
              <a:extLst>
                <a:ext uri="{FF2B5EF4-FFF2-40B4-BE49-F238E27FC236}">
                  <a16:creationId xmlns:a16="http://schemas.microsoft.com/office/drawing/2014/main" id="{6C8C8ED4-90FA-4E97-AAF0-D5D51E6A935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8" name="Rectangle 21">
              <a:extLst>
                <a:ext uri="{FF2B5EF4-FFF2-40B4-BE49-F238E27FC236}">
                  <a16:creationId xmlns:a16="http://schemas.microsoft.com/office/drawing/2014/main" id="{6C5EB9C1-B25F-4172-8A96-5950ECC828F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119" name="Freeform 22">
              <a:extLst>
                <a:ext uri="{FF2B5EF4-FFF2-40B4-BE49-F238E27FC236}">
                  <a16:creationId xmlns:a16="http://schemas.microsoft.com/office/drawing/2014/main" id="{097E6E8A-9373-4655-882B-21715CCE97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20" name="Freeform 23">
              <a:extLst>
                <a:ext uri="{FF2B5EF4-FFF2-40B4-BE49-F238E27FC236}">
                  <a16:creationId xmlns:a16="http://schemas.microsoft.com/office/drawing/2014/main" id="{EB8CC766-1206-4372-ACAF-8230AF4D542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21" name="Freeform 24">
              <a:extLst>
                <a:ext uri="{FF2B5EF4-FFF2-40B4-BE49-F238E27FC236}">
                  <a16:creationId xmlns:a16="http://schemas.microsoft.com/office/drawing/2014/main" id="{1C8E2511-2489-47B2-9C19-C410910DD9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22" name="Freeform 25">
              <a:extLst>
                <a:ext uri="{FF2B5EF4-FFF2-40B4-BE49-F238E27FC236}">
                  <a16:creationId xmlns:a16="http://schemas.microsoft.com/office/drawing/2014/main" id="{D7820196-0A47-47EF-832C-A688E8977D6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23" name="Freeform 26">
              <a:extLst>
                <a:ext uri="{FF2B5EF4-FFF2-40B4-BE49-F238E27FC236}">
                  <a16:creationId xmlns:a16="http://schemas.microsoft.com/office/drawing/2014/main" id="{4982E0BF-34AE-48A3-AD6B-E0F3CD05DB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24" name="Freeform 27">
              <a:extLst>
                <a:ext uri="{FF2B5EF4-FFF2-40B4-BE49-F238E27FC236}">
                  <a16:creationId xmlns:a16="http://schemas.microsoft.com/office/drawing/2014/main" id="{CD34643B-9DF2-4310-8868-48252C3393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25" name="Freeform 28">
              <a:extLst>
                <a:ext uri="{FF2B5EF4-FFF2-40B4-BE49-F238E27FC236}">
                  <a16:creationId xmlns:a16="http://schemas.microsoft.com/office/drawing/2014/main" id="{4E020C4E-AF64-44A8-B830-779541D8D54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26" name="Freeform 29">
              <a:extLst>
                <a:ext uri="{FF2B5EF4-FFF2-40B4-BE49-F238E27FC236}">
                  <a16:creationId xmlns:a16="http://schemas.microsoft.com/office/drawing/2014/main" id="{D97BC3D3-B1B3-4825-9169-BBEF1DBCF05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27" name="Freeform 30">
              <a:extLst>
                <a:ext uri="{FF2B5EF4-FFF2-40B4-BE49-F238E27FC236}">
                  <a16:creationId xmlns:a16="http://schemas.microsoft.com/office/drawing/2014/main" id="{A750DC4F-1DAF-470E-98C6-6C68DEB933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28" name="Freeform 31">
              <a:extLst>
                <a:ext uri="{FF2B5EF4-FFF2-40B4-BE49-F238E27FC236}">
                  <a16:creationId xmlns:a16="http://schemas.microsoft.com/office/drawing/2014/main" id="{2F99594A-5BBD-4E10-A818-8BE52B7D952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grpSp>
    </p:spTree>
    <p:extLst>
      <p:ext uri="{BB962C8B-B14F-4D97-AF65-F5344CB8AC3E}">
        <p14:creationId xmlns:p14="http://schemas.microsoft.com/office/powerpoint/2010/main" val="22317189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Picture 2">
            <a:extLst>
              <a:ext uri="{FF2B5EF4-FFF2-40B4-BE49-F238E27FC236}">
                <a16:creationId xmlns:a16="http://schemas.microsoft.com/office/drawing/2014/main" id="{174E31E4-530B-4247-962C-F46F5F66DF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1591" y="0"/>
            <a:ext cx="12192003" cy="6858001"/>
          </a:xfrm>
          <a:prstGeom prst="rect">
            <a:avLst/>
          </a:prstGeom>
          <a:noFill/>
          <a:extLst>
            <a:ext uri="{909E8E84-426E-40dd-AFC4-6F175D3DCCD1}">
              <a14:hiddenFill xmlns:a14="http://schemas.microsoft.com/office/drawing/2010/main" xmlns:a16="http://schemas.microsoft.com/office/drawing/2014/main" xmlns="">
                <a:solidFill>
                  <a:srgbClr val="FFFFFF"/>
                </a:solidFill>
              </a14:hiddenFill>
            </a:ext>
          </a:extLst>
        </p:spPr>
      </p:pic>
      <p:grpSp>
        <p:nvGrpSpPr>
          <p:cNvPr id="11" name="Group 10">
            <a:extLst>
              <a:ext uri="{FF2B5EF4-FFF2-40B4-BE49-F238E27FC236}">
                <a16:creationId xmlns:a16="http://schemas.microsoft.com/office/drawing/2014/main" id="{96FA2727-C33B-44D1-885B-76DC0424E57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053888" cy="6858001"/>
            <a:chOff x="-14288" y="0"/>
            <a:chExt cx="12053888" cy="6858001"/>
          </a:xfrm>
        </p:grpSpPr>
        <p:grpSp>
          <p:nvGrpSpPr>
            <p:cNvPr id="12" name="Group 11">
              <a:extLst>
                <a:ext uri="{FF2B5EF4-FFF2-40B4-BE49-F238E27FC236}">
                  <a16:creationId xmlns:a16="http://schemas.microsoft.com/office/drawing/2014/main" id="{4A64FD4C-29BA-46E7-AE31-AB38BB694295}"/>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4" name="Rectangle 5">
                <a:extLst>
                  <a:ext uri="{FF2B5EF4-FFF2-40B4-BE49-F238E27FC236}">
                    <a16:creationId xmlns:a16="http://schemas.microsoft.com/office/drawing/2014/main" id="{A28E5FB6-5905-4F5D-A6CE-E6222C405E5B}"/>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txBody>
              <a:bodyPr/>
              <a:lstStyle/>
              <a:p>
                <a:endParaRPr lang="el-GR"/>
              </a:p>
            </p:txBody>
          </p:sp>
          <p:sp>
            <p:nvSpPr>
              <p:cNvPr id="25" name="Freeform 6">
                <a:extLst>
                  <a:ext uri="{FF2B5EF4-FFF2-40B4-BE49-F238E27FC236}">
                    <a16:creationId xmlns:a16="http://schemas.microsoft.com/office/drawing/2014/main" id="{F838FE17-378C-4BCE-80C0-FDD1CB074E2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6" name="Freeform 7">
                <a:extLst>
                  <a:ext uri="{FF2B5EF4-FFF2-40B4-BE49-F238E27FC236}">
                    <a16:creationId xmlns:a16="http://schemas.microsoft.com/office/drawing/2014/main" id="{12A1474E-6A37-4F4D-A638-DD0EC0A5B5B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7" name="Freeform 8">
                <a:extLst>
                  <a:ext uri="{FF2B5EF4-FFF2-40B4-BE49-F238E27FC236}">
                    <a16:creationId xmlns:a16="http://schemas.microsoft.com/office/drawing/2014/main" id="{49EA8CC2-4D0F-4C86-9CA9-FC3792FED1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8" name="Freeform 9">
                <a:extLst>
                  <a:ext uri="{FF2B5EF4-FFF2-40B4-BE49-F238E27FC236}">
                    <a16:creationId xmlns:a16="http://schemas.microsoft.com/office/drawing/2014/main" id="{69548BD5-92E6-42BD-9719-16AA005C567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9" name="Freeform 10">
                <a:extLst>
                  <a:ext uri="{FF2B5EF4-FFF2-40B4-BE49-F238E27FC236}">
                    <a16:creationId xmlns:a16="http://schemas.microsoft.com/office/drawing/2014/main" id="{93005965-F240-4349-A563-515973BF01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0" name="Freeform 11">
                <a:extLst>
                  <a:ext uri="{FF2B5EF4-FFF2-40B4-BE49-F238E27FC236}">
                    <a16:creationId xmlns:a16="http://schemas.microsoft.com/office/drawing/2014/main" id="{277A546F-05BB-4274-A6A6-9DACC27ABC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1" name="Freeform 12">
                <a:extLst>
                  <a:ext uri="{FF2B5EF4-FFF2-40B4-BE49-F238E27FC236}">
                    <a16:creationId xmlns:a16="http://schemas.microsoft.com/office/drawing/2014/main" id="{7BE7FF91-E18E-41AA-A952-07CB0C02C8B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2" name="Freeform 13">
                <a:extLst>
                  <a:ext uri="{FF2B5EF4-FFF2-40B4-BE49-F238E27FC236}">
                    <a16:creationId xmlns:a16="http://schemas.microsoft.com/office/drawing/2014/main" id="{3F6A31AA-E4FB-4DD0-9AB1-BDD994CFA50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3" name="Freeform 14">
                <a:extLst>
                  <a:ext uri="{FF2B5EF4-FFF2-40B4-BE49-F238E27FC236}">
                    <a16:creationId xmlns:a16="http://schemas.microsoft.com/office/drawing/2014/main" id="{F99B8398-08D8-4C1E-8D7F-BAFB4D393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4" name="Freeform 15">
                <a:extLst>
                  <a:ext uri="{FF2B5EF4-FFF2-40B4-BE49-F238E27FC236}">
                    <a16:creationId xmlns:a16="http://schemas.microsoft.com/office/drawing/2014/main" id="{CD3984BB-CCC2-49D9-A80B-9507BE5A916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5" name="Line 16">
                <a:extLst>
                  <a:ext uri="{FF2B5EF4-FFF2-40B4-BE49-F238E27FC236}">
                    <a16:creationId xmlns:a16="http://schemas.microsoft.com/office/drawing/2014/main" id="{78FF7C07-82F5-4A64-9D71-29CBE1B79007}"/>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l-GR"/>
              </a:p>
            </p:txBody>
          </p:sp>
          <p:sp>
            <p:nvSpPr>
              <p:cNvPr id="36" name="Freeform 17">
                <a:extLst>
                  <a:ext uri="{FF2B5EF4-FFF2-40B4-BE49-F238E27FC236}">
                    <a16:creationId xmlns:a16="http://schemas.microsoft.com/office/drawing/2014/main" id="{7F1773CA-6AE7-4723-B072-CEC5F3829B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7" name="Freeform 18">
                <a:extLst>
                  <a:ext uri="{FF2B5EF4-FFF2-40B4-BE49-F238E27FC236}">
                    <a16:creationId xmlns:a16="http://schemas.microsoft.com/office/drawing/2014/main" id="{D5EC23E0-B877-4A62-B084-5407401FB6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8" name="Freeform 19">
                <a:extLst>
                  <a:ext uri="{FF2B5EF4-FFF2-40B4-BE49-F238E27FC236}">
                    <a16:creationId xmlns:a16="http://schemas.microsoft.com/office/drawing/2014/main" id="{633C4B0E-E7C6-4A1A-9D3A-80C8E3C59D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9" name="Freeform 20">
                <a:extLst>
                  <a:ext uri="{FF2B5EF4-FFF2-40B4-BE49-F238E27FC236}">
                    <a16:creationId xmlns:a16="http://schemas.microsoft.com/office/drawing/2014/main" id="{AB21372F-73AC-4C69-81F0-0D44D36F6E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0" name="Rectangle 21">
                <a:extLst>
                  <a:ext uri="{FF2B5EF4-FFF2-40B4-BE49-F238E27FC236}">
                    <a16:creationId xmlns:a16="http://schemas.microsoft.com/office/drawing/2014/main" id="{B5619D97-D7A8-4DFF-8AB1-F4B393C1B408}"/>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txBody>
              <a:bodyPr/>
              <a:lstStyle/>
              <a:p>
                <a:endParaRPr lang="el-GR"/>
              </a:p>
            </p:txBody>
          </p:sp>
          <p:sp>
            <p:nvSpPr>
              <p:cNvPr id="41" name="Freeform 22">
                <a:extLst>
                  <a:ext uri="{FF2B5EF4-FFF2-40B4-BE49-F238E27FC236}">
                    <a16:creationId xmlns:a16="http://schemas.microsoft.com/office/drawing/2014/main" id="{55E03CED-9618-41BB-898B-2FECEFD7B7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2" name="Freeform 23">
                <a:extLst>
                  <a:ext uri="{FF2B5EF4-FFF2-40B4-BE49-F238E27FC236}">
                    <a16:creationId xmlns:a16="http://schemas.microsoft.com/office/drawing/2014/main" id="{78F0A5C5-589E-4053-A41A-FA77210C3D8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3" name="Freeform 24">
                <a:extLst>
                  <a:ext uri="{FF2B5EF4-FFF2-40B4-BE49-F238E27FC236}">
                    <a16:creationId xmlns:a16="http://schemas.microsoft.com/office/drawing/2014/main" id="{AC2718F8-15C5-4DAB-B194-AAEE8A205E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4" name="Freeform 25">
                <a:extLst>
                  <a:ext uri="{FF2B5EF4-FFF2-40B4-BE49-F238E27FC236}">
                    <a16:creationId xmlns:a16="http://schemas.microsoft.com/office/drawing/2014/main" id="{23C6608B-EA21-4579-B33F-55E52AC2875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5" name="Freeform 26">
                <a:extLst>
                  <a:ext uri="{FF2B5EF4-FFF2-40B4-BE49-F238E27FC236}">
                    <a16:creationId xmlns:a16="http://schemas.microsoft.com/office/drawing/2014/main" id="{4A2FEFA2-D838-4CE1-90BA-B6C2EEB543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6" name="Freeform 27">
                <a:extLst>
                  <a:ext uri="{FF2B5EF4-FFF2-40B4-BE49-F238E27FC236}">
                    <a16:creationId xmlns:a16="http://schemas.microsoft.com/office/drawing/2014/main" id="{1A39CA24-DF18-4FCC-8265-36FC72ED58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7" name="Freeform 28">
                <a:extLst>
                  <a:ext uri="{FF2B5EF4-FFF2-40B4-BE49-F238E27FC236}">
                    <a16:creationId xmlns:a16="http://schemas.microsoft.com/office/drawing/2014/main" id="{50A32DBD-9B22-49C3-A628-A98533FBF4F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8" name="Freeform 29">
                <a:extLst>
                  <a:ext uri="{FF2B5EF4-FFF2-40B4-BE49-F238E27FC236}">
                    <a16:creationId xmlns:a16="http://schemas.microsoft.com/office/drawing/2014/main" id="{A3C0B30D-BB1A-4B3D-A162-3EBE6267F21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9" name="Freeform 30">
                <a:extLst>
                  <a:ext uri="{FF2B5EF4-FFF2-40B4-BE49-F238E27FC236}">
                    <a16:creationId xmlns:a16="http://schemas.microsoft.com/office/drawing/2014/main" id="{092B125A-1548-445E-8689-07BEEC8155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50" name="Freeform 31">
                <a:extLst>
                  <a:ext uri="{FF2B5EF4-FFF2-40B4-BE49-F238E27FC236}">
                    <a16:creationId xmlns:a16="http://schemas.microsoft.com/office/drawing/2014/main" id="{D6A7D7B9-9A7E-4FD2-A1B4-1C5CFAE5498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grpSp>
        <p:grpSp>
          <p:nvGrpSpPr>
            <p:cNvPr id="13" name="Group 12">
              <a:extLst>
                <a:ext uri="{FF2B5EF4-FFF2-40B4-BE49-F238E27FC236}">
                  <a16:creationId xmlns:a16="http://schemas.microsoft.com/office/drawing/2014/main" id="{DB1B0C3F-D935-4306-B5B1-6AA635881120}"/>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4" name="Freeform 32">
                <a:extLst>
                  <a:ext uri="{FF2B5EF4-FFF2-40B4-BE49-F238E27FC236}">
                    <a16:creationId xmlns:a16="http://schemas.microsoft.com/office/drawing/2014/main" id="{75BC67F5-D485-467A-BCCB-D062EB6DD0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15" name="Freeform 33">
                <a:extLst>
                  <a:ext uri="{FF2B5EF4-FFF2-40B4-BE49-F238E27FC236}">
                    <a16:creationId xmlns:a16="http://schemas.microsoft.com/office/drawing/2014/main" id="{7FB0B620-AB12-4F0B-AD1C-A47A5FBC632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16" name="Freeform 34">
                <a:extLst>
                  <a:ext uri="{FF2B5EF4-FFF2-40B4-BE49-F238E27FC236}">
                    <a16:creationId xmlns:a16="http://schemas.microsoft.com/office/drawing/2014/main" id="{6AEFA891-E591-4F7F-9DBA-FC78E9B8F1B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17" name="Freeform 35">
                <a:extLst>
                  <a:ext uri="{FF2B5EF4-FFF2-40B4-BE49-F238E27FC236}">
                    <a16:creationId xmlns:a16="http://schemas.microsoft.com/office/drawing/2014/main" id="{78921FFF-4B57-4E33-BE94-5A8BFC95E0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18" name="Freeform 36">
                <a:extLst>
                  <a:ext uri="{FF2B5EF4-FFF2-40B4-BE49-F238E27FC236}">
                    <a16:creationId xmlns:a16="http://schemas.microsoft.com/office/drawing/2014/main" id="{0C4A1658-5AAE-4925-B106-BC0A17862E7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19" name="Freeform 37">
                <a:extLst>
                  <a:ext uri="{FF2B5EF4-FFF2-40B4-BE49-F238E27FC236}">
                    <a16:creationId xmlns:a16="http://schemas.microsoft.com/office/drawing/2014/main" id="{DE6DF3EB-099A-427A-A999-3BAF3BCA94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0" name="Freeform 38">
                <a:extLst>
                  <a:ext uri="{FF2B5EF4-FFF2-40B4-BE49-F238E27FC236}">
                    <a16:creationId xmlns:a16="http://schemas.microsoft.com/office/drawing/2014/main" id="{CC595EFE-4690-4B81-83B1-F863B951B0E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1" name="Freeform 39">
                <a:extLst>
                  <a:ext uri="{FF2B5EF4-FFF2-40B4-BE49-F238E27FC236}">
                    <a16:creationId xmlns:a16="http://schemas.microsoft.com/office/drawing/2014/main" id="{400FAC39-AEAC-4B54-9694-29D537C203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2" name="Freeform 40">
                <a:extLst>
                  <a:ext uri="{FF2B5EF4-FFF2-40B4-BE49-F238E27FC236}">
                    <a16:creationId xmlns:a16="http://schemas.microsoft.com/office/drawing/2014/main" id="{C61298B0-056E-4D83-B168-1C054A17A0C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3" name="Rectangle 41">
                <a:extLst>
                  <a:ext uri="{FF2B5EF4-FFF2-40B4-BE49-F238E27FC236}">
                    <a16:creationId xmlns:a16="http://schemas.microsoft.com/office/drawing/2014/main" id="{9F9E69A2-F9B0-40C2-BDC8-143835426BEF}"/>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txBody>
              <a:bodyPr/>
              <a:lstStyle/>
              <a:p>
                <a:endParaRPr lang="el-GR"/>
              </a:p>
            </p:txBody>
          </p:sp>
        </p:grpSp>
      </p:grpSp>
      <p:sp useBgFill="1">
        <p:nvSpPr>
          <p:cNvPr id="52" name="Rectangle 51">
            <a:extLst>
              <a:ext uri="{FF2B5EF4-FFF2-40B4-BE49-F238E27FC236}">
                <a16:creationId xmlns:a16="http://schemas.microsoft.com/office/drawing/2014/main" id="{54B9C16B-AC4A-44ED-9075-F76549B46E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4" name="Group 53">
            <a:extLst>
              <a:ext uri="{FF2B5EF4-FFF2-40B4-BE49-F238E27FC236}">
                <a16:creationId xmlns:a16="http://schemas.microsoft.com/office/drawing/2014/main" id="{62A2FEB6-F419-4684-9ABC-9E32E012E8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00" y="-11384"/>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55" name="Rectangle 5">
              <a:extLst>
                <a:ext uri="{FF2B5EF4-FFF2-40B4-BE49-F238E27FC236}">
                  <a16:creationId xmlns:a16="http://schemas.microsoft.com/office/drawing/2014/main" id="{21E24A15-28D6-4CEB-9268-0BB0BEEAF38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56" name="Freeform 6">
              <a:extLst>
                <a:ext uri="{FF2B5EF4-FFF2-40B4-BE49-F238E27FC236}">
                  <a16:creationId xmlns:a16="http://schemas.microsoft.com/office/drawing/2014/main" id="{4345933F-9633-4510-90E1-08B0E2A19E7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57" name="Freeform 7">
              <a:extLst>
                <a:ext uri="{FF2B5EF4-FFF2-40B4-BE49-F238E27FC236}">
                  <a16:creationId xmlns:a16="http://schemas.microsoft.com/office/drawing/2014/main" id="{C68A48FB-1BE4-4053-A76F-5A5511BA0E0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58" name="Freeform 8">
              <a:extLst>
                <a:ext uri="{FF2B5EF4-FFF2-40B4-BE49-F238E27FC236}">
                  <a16:creationId xmlns:a16="http://schemas.microsoft.com/office/drawing/2014/main" id="{8149777B-6A9F-4C95-BF44-F964645071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59" name="Freeform 9">
              <a:extLst>
                <a:ext uri="{FF2B5EF4-FFF2-40B4-BE49-F238E27FC236}">
                  <a16:creationId xmlns:a16="http://schemas.microsoft.com/office/drawing/2014/main" id="{0654845E-622A-4AD3-8F3A-6E1DEAB5FCA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0" name="Freeform 10">
              <a:extLst>
                <a:ext uri="{FF2B5EF4-FFF2-40B4-BE49-F238E27FC236}">
                  <a16:creationId xmlns:a16="http://schemas.microsoft.com/office/drawing/2014/main" id="{DF1C0739-3D08-4C83-857E-B0724A6E8C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1" name="Freeform 11">
              <a:extLst>
                <a:ext uri="{FF2B5EF4-FFF2-40B4-BE49-F238E27FC236}">
                  <a16:creationId xmlns:a16="http://schemas.microsoft.com/office/drawing/2014/main" id="{D235EAA0-7D5A-453A-9643-EE7A4954EA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2" name="Freeform 12">
              <a:extLst>
                <a:ext uri="{FF2B5EF4-FFF2-40B4-BE49-F238E27FC236}">
                  <a16:creationId xmlns:a16="http://schemas.microsoft.com/office/drawing/2014/main" id="{94C6FB7C-72DE-42DE-8F58-CCE9B8F5562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3" name="Freeform 13">
              <a:extLst>
                <a:ext uri="{FF2B5EF4-FFF2-40B4-BE49-F238E27FC236}">
                  <a16:creationId xmlns:a16="http://schemas.microsoft.com/office/drawing/2014/main" id="{FE31E0FE-EC8D-4EA7-BD9D-02F8C54FDB3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4" name="Freeform 14">
              <a:extLst>
                <a:ext uri="{FF2B5EF4-FFF2-40B4-BE49-F238E27FC236}">
                  <a16:creationId xmlns:a16="http://schemas.microsoft.com/office/drawing/2014/main" id="{69FE4B12-13E0-48F9-9E18-66406B8D3C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5" name="Freeform 15">
              <a:extLst>
                <a:ext uri="{FF2B5EF4-FFF2-40B4-BE49-F238E27FC236}">
                  <a16:creationId xmlns:a16="http://schemas.microsoft.com/office/drawing/2014/main" id="{87FAADC3-B321-43EE-B8F3-2842D84098D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6" name="Line 16">
              <a:extLst>
                <a:ext uri="{FF2B5EF4-FFF2-40B4-BE49-F238E27FC236}">
                  <a16:creationId xmlns:a16="http://schemas.microsoft.com/office/drawing/2014/main" id="{90461464-1683-402F-A72B-8558CC67774C}"/>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l-GR"/>
            </a:p>
          </p:txBody>
        </p:sp>
        <p:sp>
          <p:nvSpPr>
            <p:cNvPr id="67" name="Freeform 17">
              <a:extLst>
                <a:ext uri="{FF2B5EF4-FFF2-40B4-BE49-F238E27FC236}">
                  <a16:creationId xmlns:a16="http://schemas.microsoft.com/office/drawing/2014/main" id="{70F594E7-32D0-45B9-A3CF-636CF6FCBD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8" name="Freeform 18">
              <a:extLst>
                <a:ext uri="{FF2B5EF4-FFF2-40B4-BE49-F238E27FC236}">
                  <a16:creationId xmlns:a16="http://schemas.microsoft.com/office/drawing/2014/main" id="{8AEF60E1-26C2-4E3C-B839-347DDD23C3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9" name="Freeform 19">
              <a:extLst>
                <a:ext uri="{FF2B5EF4-FFF2-40B4-BE49-F238E27FC236}">
                  <a16:creationId xmlns:a16="http://schemas.microsoft.com/office/drawing/2014/main" id="{792FE54B-EE9D-4E57-B6BC-6A9196BE89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0" name="Freeform 20">
              <a:extLst>
                <a:ext uri="{FF2B5EF4-FFF2-40B4-BE49-F238E27FC236}">
                  <a16:creationId xmlns:a16="http://schemas.microsoft.com/office/drawing/2014/main" id="{72BE56DF-619D-463E-8F88-CABA09DA88E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1" name="Rectangle 21">
              <a:extLst>
                <a:ext uri="{FF2B5EF4-FFF2-40B4-BE49-F238E27FC236}">
                  <a16:creationId xmlns:a16="http://schemas.microsoft.com/office/drawing/2014/main" id="{C7430457-1935-4BBF-A6A7-7C3125A02EF9}"/>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72" name="Freeform 22">
              <a:extLst>
                <a:ext uri="{FF2B5EF4-FFF2-40B4-BE49-F238E27FC236}">
                  <a16:creationId xmlns:a16="http://schemas.microsoft.com/office/drawing/2014/main" id="{BB006150-E547-4E84-A2B1-59131F3D53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3" name="Freeform 23">
              <a:extLst>
                <a:ext uri="{FF2B5EF4-FFF2-40B4-BE49-F238E27FC236}">
                  <a16:creationId xmlns:a16="http://schemas.microsoft.com/office/drawing/2014/main" id="{5A8CD074-956B-41A4-870B-001554B69BB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4" name="Freeform 24">
              <a:extLst>
                <a:ext uri="{FF2B5EF4-FFF2-40B4-BE49-F238E27FC236}">
                  <a16:creationId xmlns:a16="http://schemas.microsoft.com/office/drawing/2014/main" id="{070C253B-974E-459F-AD0B-7057224828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5" name="Freeform 25">
              <a:extLst>
                <a:ext uri="{FF2B5EF4-FFF2-40B4-BE49-F238E27FC236}">
                  <a16:creationId xmlns:a16="http://schemas.microsoft.com/office/drawing/2014/main" id="{BBC07B3D-A631-44EA-861A-7D80383A102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6" name="Freeform 26">
              <a:extLst>
                <a:ext uri="{FF2B5EF4-FFF2-40B4-BE49-F238E27FC236}">
                  <a16:creationId xmlns:a16="http://schemas.microsoft.com/office/drawing/2014/main" id="{32039DC6-B4CF-4A5A-8D17-3A568D125C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7" name="Freeform 27">
              <a:extLst>
                <a:ext uri="{FF2B5EF4-FFF2-40B4-BE49-F238E27FC236}">
                  <a16:creationId xmlns:a16="http://schemas.microsoft.com/office/drawing/2014/main" id="{99E0C81F-5D8D-4AF8-BDE5-4DF75868F7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8" name="Freeform 28">
              <a:extLst>
                <a:ext uri="{FF2B5EF4-FFF2-40B4-BE49-F238E27FC236}">
                  <a16:creationId xmlns:a16="http://schemas.microsoft.com/office/drawing/2014/main" id="{0D946680-855C-41EC-BBA2-61F6F776E54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9" name="Freeform 29">
              <a:extLst>
                <a:ext uri="{FF2B5EF4-FFF2-40B4-BE49-F238E27FC236}">
                  <a16:creationId xmlns:a16="http://schemas.microsoft.com/office/drawing/2014/main" id="{E6FAD9E8-6E13-45A0-A5D6-8BCAD27B408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80" name="Freeform 30">
              <a:extLst>
                <a:ext uri="{FF2B5EF4-FFF2-40B4-BE49-F238E27FC236}">
                  <a16:creationId xmlns:a16="http://schemas.microsoft.com/office/drawing/2014/main" id="{0CCBC8FA-0581-454F-9FD1-6B6102A1A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81" name="Freeform 31">
              <a:extLst>
                <a:ext uri="{FF2B5EF4-FFF2-40B4-BE49-F238E27FC236}">
                  <a16:creationId xmlns:a16="http://schemas.microsoft.com/office/drawing/2014/main" id="{5D6C328F-65A5-41E8-86E9-E4E638CC3B4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grpSp>
      <p:pic>
        <p:nvPicPr>
          <p:cNvPr id="83" name="Picture 2">
            <a:extLst>
              <a:ext uri="{FF2B5EF4-FFF2-40B4-BE49-F238E27FC236}">
                <a16:creationId xmlns:a16="http://schemas.microsoft.com/office/drawing/2014/main" id="{3E94A106-9341-485C-9057-9D62B2BD083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a:stretch>
            <a:fillRect/>
          </a:stretch>
        </p:blipFill>
        <p:spPr bwMode="auto">
          <a:xfrm>
            <a:off x="1190" y="-2"/>
            <a:ext cx="4061525" cy="6858001"/>
          </a:xfrm>
          <a:prstGeom prst="rect">
            <a:avLst/>
          </a:prstGeom>
          <a:extLst>
            <a:ext uri="{909E8E84-426E-40dd-AFC4-6F175D3DCCD1}">
              <a14:hiddenFill xmlns:a14="http://schemas.microsoft.com/office/drawing/2010/main" xmlns:dgm="http://schemas.openxmlformats.org/drawingml/2006/diagram" xmlns:p14="http://schemas.microsoft.com/office/powerpoint/2010/main" xmlns:a16="http://schemas.microsoft.com/office/drawing/2014/main" xmlns="">
                <a:solidFill>
                  <a:srgbClr val="FFFFFF"/>
                </a:solidFill>
              </a14:hiddenFill>
            </a:ext>
          </a:extLst>
        </p:spPr>
      </p:pic>
      <p:sp>
        <p:nvSpPr>
          <p:cNvPr id="85" name="Rectangle 84">
            <a:extLst>
              <a:ext uri="{FF2B5EF4-FFF2-40B4-BE49-F238E27FC236}">
                <a16:creationId xmlns:a16="http://schemas.microsoft.com/office/drawing/2014/main" id="{B53044DC-4918-43DA-B49D-91673C6C94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853"/>
            <a:ext cx="4055621" cy="6858000"/>
          </a:xfrm>
          <a:prstGeom prst="rect">
            <a:avLst/>
          </a:prstGeom>
          <a:ln>
            <a:noFill/>
          </a:ln>
          <a:effectLst>
            <a:outerShdw blurRad="76200" dist="38100" algn="l" rotWithShape="0">
              <a:prstClr val="black">
                <a:alpha val="37000"/>
              </a:prstClr>
            </a:outerShdw>
          </a:effectLst>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grpSp>
        <p:nvGrpSpPr>
          <p:cNvPr id="87" name="Group 86">
            <a:extLst>
              <a:ext uri="{FF2B5EF4-FFF2-40B4-BE49-F238E27FC236}">
                <a16:creationId xmlns:a16="http://schemas.microsoft.com/office/drawing/2014/main" id="{1DCE6B36-1420-43AB-86CF-4E653A517B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90" y="-9998"/>
            <a:ext cx="1220788" cy="6858001"/>
            <a:chOff x="-14288" y="0"/>
            <a:chExt cx="1220788" cy="6858001"/>
          </a:xfrm>
          <a:gradFill flip="none" rotWithShape="1">
            <a:gsLst>
              <a:gs pos="0">
                <a:schemeClr val="bg2"/>
              </a:gs>
              <a:gs pos="100000">
                <a:schemeClr val="tx2">
                  <a:lumMod val="60000"/>
                  <a:lumOff val="40000"/>
                </a:schemeClr>
              </a:gs>
            </a:gsLst>
            <a:lin ang="5400000" scaled="0"/>
            <a:tileRect/>
          </a:gradFill>
        </p:grpSpPr>
        <p:sp>
          <p:nvSpPr>
            <p:cNvPr id="88" name="Rectangle 5">
              <a:extLst>
                <a:ext uri="{FF2B5EF4-FFF2-40B4-BE49-F238E27FC236}">
                  <a16:creationId xmlns:a16="http://schemas.microsoft.com/office/drawing/2014/main" id="{72626E0B-9628-468E-A713-011C02F602BB}"/>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89" name="Freeform 6">
              <a:extLst>
                <a:ext uri="{FF2B5EF4-FFF2-40B4-BE49-F238E27FC236}">
                  <a16:creationId xmlns:a16="http://schemas.microsoft.com/office/drawing/2014/main" id="{93F7977A-BD91-4B0D-9A8D-372DB67AD8D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90" name="Freeform 7">
              <a:extLst>
                <a:ext uri="{FF2B5EF4-FFF2-40B4-BE49-F238E27FC236}">
                  <a16:creationId xmlns:a16="http://schemas.microsoft.com/office/drawing/2014/main" id="{9FEE6A56-01A1-404D-864E-1C2587C9AFB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91" name="Freeform 8">
              <a:extLst>
                <a:ext uri="{FF2B5EF4-FFF2-40B4-BE49-F238E27FC236}">
                  <a16:creationId xmlns:a16="http://schemas.microsoft.com/office/drawing/2014/main" id="{E74DBBF2-EF6F-4E3E-B183-F8EEE76094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92" name="Freeform 9">
              <a:extLst>
                <a:ext uri="{FF2B5EF4-FFF2-40B4-BE49-F238E27FC236}">
                  <a16:creationId xmlns:a16="http://schemas.microsoft.com/office/drawing/2014/main" id="{ABCF0F27-B056-474C-A0FB-1DB747A92FB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93" name="Freeform 10">
              <a:extLst>
                <a:ext uri="{FF2B5EF4-FFF2-40B4-BE49-F238E27FC236}">
                  <a16:creationId xmlns:a16="http://schemas.microsoft.com/office/drawing/2014/main" id="{0A0A5B7B-BA2A-45CC-AABE-9D5B08A5D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94" name="Freeform 11">
              <a:extLst>
                <a:ext uri="{FF2B5EF4-FFF2-40B4-BE49-F238E27FC236}">
                  <a16:creationId xmlns:a16="http://schemas.microsoft.com/office/drawing/2014/main" id="{3C9A5D2B-1787-4954-9108-B9D497A87C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95" name="Freeform 12">
              <a:extLst>
                <a:ext uri="{FF2B5EF4-FFF2-40B4-BE49-F238E27FC236}">
                  <a16:creationId xmlns:a16="http://schemas.microsoft.com/office/drawing/2014/main" id="{818C4F8B-7556-49A7-83C6-C8F631F6A98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96" name="Freeform 13">
              <a:extLst>
                <a:ext uri="{FF2B5EF4-FFF2-40B4-BE49-F238E27FC236}">
                  <a16:creationId xmlns:a16="http://schemas.microsoft.com/office/drawing/2014/main" id="{22BED614-D078-47EA-9C72-190217FDD57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97" name="Freeform 14">
              <a:extLst>
                <a:ext uri="{FF2B5EF4-FFF2-40B4-BE49-F238E27FC236}">
                  <a16:creationId xmlns:a16="http://schemas.microsoft.com/office/drawing/2014/main" id="{73DE0BF2-86D7-4038-AC4B-AF0F116A5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98" name="Freeform 15">
              <a:extLst>
                <a:ext uri="{FF2B5EF4-FFF2-40B4-BE49-F238E27FC236}">
                  <a16:creationId xmlns:a16="http://schemas.microsoft.com/office/drawing/2014/main" id="{11D8BB55-D027-420C-9EF9-49B3BA79DC7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99" name="Line 16">
              <a:extLst>
                <a:ext uri="{FF2B5EF4-FFF2-40B4-BE49-F238E27FC236}">
                  <a16:creationId xmlns:a16="http://schemas.microsoft.com/office/drawing/2014/main" id="{3FAEF5CE-07ED-46A7-9777-D86C70719583}"/>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l-GR"/>
            </a:p>
          </p:txBody>
        </p:sp>
        <p:sp>
          <p:nvSpPr>
            <p:cNvPr id="100" name="Freeform 17">
              <a:extLst>
                <a:ext uri="{FF2B5EF4-FFF2-40B4-BE49-F238E27FC236}">
                  <a16:creationId xmlns:a16="http://schemas.microsoft.com/office/drawing/2014/main" id="{29CAFB1A-357C-4313-B734-1CD4E4F9D2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1" name="Freeform 18">
              <a:extLst>
                <a:ext uri="{FF2B5EF4-FFF2-40B4-BE49-F238E27FC236}">
                  <a16:creationId xmlns:a16="http://schemas.microsoft.com/office/drawing/2014/main" id="{653161D3-8634-4BB7-A2BC-028C4EAA15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2" name="Freeform 19">
              <a:extLst>
                <a:ext uri="{FF2B5EF4-FFF2-40B4-BE49-F238E27FC236}">
                  <a16:creationId xmlns:a16="http://schemas.microsoft.com/office/drawing/2014/main" id="{9537546A-6FF1-408B-AFE2-BBF7D3482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3" name="Freeform 20">
              <a:extLst>
                <a:ext uri="{FF2B5EF4-FFF2-40B4-BE49-F238E27FC236}">
                  <a16:creationId xmlns:a16="http://schemas.microsoft.com/office/drawing/2014/main" id="{F73EE662-79B7-404B-B1B8-0E096BE4CD6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4" name="Rectangle 21">
              <a:extLst>
                <a:ext uri="{FF2B5EF4-FFF2-40B4-BE49-F238E27FC236}">
                  <a16:creationId xmlns:a16="http://schemas.microsoft.com/office/drawing/2014/main" id="{B6DDB906-1F52-4D64-8493-4816EDDD34C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105" name="Freeform 22">
              <a:extLst>
                <a:ext uri="{FF2B5EF4-FFF2-40B4-BE49-F238E27FC236}">
                  <a16:creationId xmlns:a16="http://schemas.microsoft.com/office/drawing/2014/main" id="{4FA472A5-ABEA-4961-897B-7EB96AF09A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6" name="Freeform 23">
              <a:extLst>
                <a:ext uri="{FF2B5EF4-FFF2-40B4-BE49-F238E27FC236}">
                  <a16:creationId xmlns:a16="http://schemas.microsoft.com/office/drawing/2014/main" id="{54226E99-C38F-4456-A1F8-8897483FD9A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7" name="Freeform 24">
              <a:extLst>
                <a:ext uri="{FF2B5EF4-FFF2-40B4-BE49-F238E27FC236}">
                  <a16:creationId xmlns:a16="http://schemas.microsoft.com/office/drawing/2014/main" id="{0A4A0196-A383-4629-B9A5-9C87E846C1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8" name="Freeform 25">
              <a:extLst>
                <a:ext uri="{FF2B5EF4-FFF2-40B4-BE49-F238E27FC236}">
                  <a16:creationId xmlns:a16="http://schemas.microsoft.com/office/drawing/2014/main" id="{BA5E608D-2E7B-4662-A9A0-18D4E0F0DC6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9" name="Freeform 26">
              <a:extLst>
                <a:ext uri="{FF2B5EF4-FFF2-40B4-BE49-F238E27FC236}">
                  <a16:creationId xmlns:a16="http://schemas.microsoft.com/office/drawing/2014/main" id="{5E211F37-790F-4BD7-B055-022AE0C2E6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0" name="Freeform 27">
              <a:extLst>
                <a:ext uri="{FF2B5EF4-FFF2-40B4-BE49-F238E27FC236}">
                  <a16:creationId xmlns:a16="http://schemas.microsoft.com/office/drawing/2014/main" id="{96F375D0-232A-490A-9499-CB5FBA3FD9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1" name="Freeform 28">
              <a:extLst>
                <a:ext uri="{FF2B5EF4-FFF2-40B4-BE49-F238E27FC236}">
                  <a16:creationId xmlns:a16="http://schemas.microsoft.com/office/drawing/2014/main" id="{6B33B423-FD0F-4780-A0D6-32FC040B37C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2" name="Freeform 29">
              <a:extLst>
                <a:ext uri="{FF2B5EF4-FFF2-40B4-BE49-F238E27FC236}">
                  <a16:creationId xmlns:a16="http://schemas.microsoft.com/office/drawing/2014/main" id="{B6BD1710-838F-4CDD-A000-C6C710A6A08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3" name="Freeform 30">
              <a:extLst>
                <a:ext uri="{FF2B5EF4-FFF2-40B4-BE49-F238E27FC236}">
                  <a16:creationId xmlns:a16="http://schemas.microsoft.com/office/drawing/2014/main" id="{0BB93533-1C95-4B0A-B0E2-168602B085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4" name="Freeform 31">
              <a:extLst>
                <a:ext uri="{FF2B5EF4-FFF2-40B4-BE49-F238E27FC236}">
                  <a16:creationId xmlns:a16="http://schemas.microsoft.com/office/drawing/2014/main" id="{CB0B113D-1987-4D89-A475-511E092FE1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grpSp>
      <p:pic>
        <p:nvPicPr>
          <p:cNvPr id="116" name="Picture 2">
            <a:extLst>
              <a:ext uri="{FF2B5EF4-FFF2-40B4-BE49-F238E27FC236}">
                <a16:creationId xmlns:a16="http://schemas.microsoft.com/office/drawing/2014/main" id="{9BE36DBF-0333-4D36-A5BF-81FDA2406FE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1190" y="-13238"/>
            <a:ext cx="4062718" cy="6858001"/>
          </a:xfrm>
          <a:prstGeom prst="rect">
            <a:avLst/>
          </a:prstGeom>
          <a:noFill/>
          <a:extLst>
            <a:ext uri="{909E8E84-426E-40dd-AFC4-6F175D3DCCD1}">
              <a14:hiddenFill xmlns:a14="http://schemas.microsoft.com/office/drawing/2010/main" xmlns:dgm="http://schemas.openxmlformats.org/drawingml/2006/diagram" xmlns:p14="http://schemas.microsoft.com/office/powerpoint/2010/main" xmlns:a16="http://schemas.microsoft.com/office/drawing/2014/main" xmlns="">
                <a:solidFill>
                  <a:srgbClr val="FFFFFF"/>
                </a:solidFill>
              </a14:hiddenFill>
            </a:ext>
          </a:extLst>
        </p:spPr>
      </p:pic>
      <p:graphicFrame>
        <p:nvGraphicFramePr>
          <p:cNvPr id="5" name="TextBox 2">
            <a:extLst>
              <a:ext uri="{FF2B5EF4-FFF2-40B4-BE49-F238E27FC236}">
                <a16:creationId xmlns:a16="http://schemas.microsoft.com/office/drawing/2014/main" id="{21E92082-0F56-27E3-2890-9E82A2ADC1E7}"/>
              </a:ext>
            </a:extLst>
          </p:cNvPr>
          <p:cNvGraphicFramePr/>
          <p:nvPr>
            <p:extLst>
              <p:ext uri="{D42A27DB-BD31-4B8C-83A1-F6EECF244321}">
                <p14:modId xmlns:p14="http://schemas.microsoft.com/office/powerpoint/2010/main" val="2791296414"/>
              </p:ext>
            </p:extLst>
          </p:nvPr>
        </p:nvGraphicFramePr>
        <p:xfrm>
          <a:off x="4428179" y="228598"/>
          <a:ext cx="7622283" cy="64497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17029213"/>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duotone>
              <a:schemeClr val="bg2">
                <a:shade val="88000"/>
                <a:hueMod val="106000"/>
                <a:satMod val="140000"/>
                <a:lumMod val="54000"/>
              </a:schemeClr>
              <a:schemeClr val="bg2">
                <a:tint val="98000"/>
                <a:hueMod val="90000"/>
                <a:satMod val="150000"/>
                <a:lumMod val="160000"/>
              </a:schemeClr>
            </a:duotone>
          </a:blip>
          <a:stretch/>
        </a:blipFill>
        <a:effectLst/>
      </p:bgPr>
    </p:bg>
    <p:spTree>
      <p:nvGrpSpPr>
        <p:cNvPr id="1" name=""/>
        <p:cNvGrpSpPr/>
        <p:nvPr/>
      </p:nvGrpSpPr>
      <p:grpSpPr>
        <a:xfrm>
          <a:off x="0" y="0"/>
          <a:ext cx="0" cy="0"/>
          <a:chOff x="0" y="0"/>
          <a:chExt cx="0" cy="0"/>
        </a:xfrm>
      </p:grpSpPr>
      <p:pic>
        <p:nvPicPr>
          <p:cNvPr id="10" name="Picture 2">
            <a:extLst>
              <a:ext uri="{FF2B5EF4-FFF2-40B4-BE49-F238E27FC236}">
                <a16:creationId xmlns:a16="http://schemas.microsoft.com/office/drawing/2014/main" id="{5FF7B57D-FF7B-48B3-9F60-9BCEEECF9E7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grpSp>
        <p:nvGrpSpPr>
          <p:cNvPr id="12" name="Group 11">
            <a:extLst>
              <a:ext uri="{FF2B5EF4-FFF2-40B4-BE49-F238E27FC236}">
                <a16:creationId xmlns:a16="http://schemas.microsoft.com/office/drawing/2014/main" id="{EB95AFDF-FA7D-4311-9C65-6D507D92F4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288" y="0"/>
            <a:ext cx="12053888" cy="6858001"/>
            <a:chOff x="-14288" y="0"/>
            <a:chExt cx="12053888" cy="6858001"/>
          </a:xfrm>
        </p:grpSpPr>
        <p:grpSp>
          <p:nvGrpSpPr>
            <p:cNvPr id="13" name="Group 12">
              <a:extLst>
                <a:ext uri="{FF2B5EF4-FFF2-40B4-BE49-F238E27FC236}">
                  <a16:creationId xmlns:a16="http://schemas.microsoft.com/office/drawing/2014/main" id="{9A5CCD98-20C1-4404-B788-FDA92F8A440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5" name="Rectangle 5">
                <a:extLst>
                  <a:ext uri="{FF2B5EF4-FFF2-40B4-BE49-F238E27FC236}">
                    <a16:creationId xmlns:a16="http://schemas.microsoft.com/office/drawing/2014/main" id="{C1424C76-B5C3-468E-86FA-8D9B269053D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26" name="Freeform 6">
                <a:extLst>
                  <a:ext uri="{FF2B5EF4-FFF2-40B4-BE49-F238E27FC236}">
                    <a16:creationId xmlns:a16="http://schemas.microsoft.com/office/drawing/2014/main" id="{B3922267-72C9-403B-A6DE-7D0A43D5541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7" name="Freeform 7">
                <a:extLst>
                  <a:ext uri="{FF2B5EF4-FFF2-40B4-BE49-F238E27FC236}">
                    <a16:creationId xmlns:a16="http://schemas.microsoft.com/office/drawing/2014/main" id="{7276DB68-2E8D-4723-852B-7476DD38FED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8" name="Freeform 8">
                <a:extLst>
                  <a:ext uri="{FF2B5EF4-FFF2-40B4-BE49-F238E27FC236}">
                    <a16:creationId xmlns:a16="http://schemas.microsoft.com/office/drawing/2014/main" id="{0A155711-4993-4D1E-89EA-A397C164F0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9" name="Freeform 9">
                <a:extLst>
                  <a:ext uri="{FF2B5EF4-FFF2-40B4-BE49-F238E27FC236}">
                    <a16:creationId xmlns:a16="http://schemas.microsoft.com/office/drawing/2014/main" id="{2AB42136-2551-4CAA-857F-65FA3247B49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30" name="Freeform 10">
                <a:extLst>
                  <a:ext uri="{FF2B5EF4-FFF2-40B4-BE49-F238E27FC236}">
                    <a16:creationId xmlns:a16="http://schemas.microsoft.com/office/drawing/2014/main" id="{7C2ADEA1-EA3E-4C0E-A28E-460092F7FF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31" name="Freeform 11">
                <a:extLst>
                  <a:ext uri="{FF2B5EF4-FFF2-40B4-BE49-F238E27FC236}">
                    <a16:creationId xmlns:a16="http://schemas.microsoft.com/office/drawing/2014/main" id="{B04584B3-081C-4286-A840-AB5B16B10A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32" name="Freeform 12">
                <a:extLst>
                  <a:ext uri="{FF2B5EF4-FFF2-40B4-BE49-F238E27FC236}">
                    <a16:creationId xmlns:a16="http://schemas.microsoft.com/office/drawing/2014/main" id="{3AB388FD-C246-4936-A041-E0413A1329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33" name="Freeform 13">
                <a:extLst>
                  <a:ext uri="{FF2B5EF4-FFF2-40B4-BE49-F238E27FC236}">
                    <a16:creationId xmlns:a16="http://schemas.microsoft.com/office/drawing/2014/main" id="{57692343-2D12-4F57-836C-945D407B68B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34" name="Freeform 14">
                <a:extLst>
                  <a:ext uri="{FF2B5EF4-FFF2-40B4-BE49-F238E27FC236}">
                    <a16:creationId xmlns:a16="http://schemas.microsoft.com/office/drawing/2014/main" id="{062EE710-0210-4840-8698-E0DF1C6170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35" name="Freeform 15">
                <a:extLst>
                  <a:ext uri="{FF2B5EF4-FFF2-40B4-BE49-F238E27FC236}">
                    <a16:creationId xmlns:a16="http://schemas.microsoft.com/office/drawing/2014/main" id="{161892F4-6071-40CD-8E18-CDEE0C91B5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36" name="Line 16">
                <a:extLst>
                  <a:ext uri="{FF2B5EF4-FFF2-40B4-BE49-F238E27FC236}">
                    <a16:creationId xmlns:a16="http://schemas.microsoft.com/office/drawing/2014/main" id="{3E6BBE44-8D88-407D-B1C6-10C89DD6173B}"/>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l-GR"/>
              </a:p>
            </p:txBody>
          </p:sp>
          <p:sp>
            <p:nvSpPr>
              <p:cNvPr id="37" name="Freeform 17">
                <a:extLst>
                  <a:ext uri="{FF2B5EF4-FFF2-40B4-BE49-F238E27FC236}">
                    <a16:creationId xmlns:a16="http://schemas.microsoft.com/office/drawing/2014/main" id="{1E90AE6E-328E-4730-825C-B5130F5CFC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38" name="Freeform 18">
                <a:extLst>
                  <a:ext uri="{FF2B5EF4-FFF2-40B4-BE49-F238E27FC236}">
                    <a16:creationId xmlns:a16="http://schemas.microsoft.com/office/drawing/2014/main" id="{24EC969F-6E4A-4163-ABDA-4674429A3D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39" name="Freeform 19">
                <a:extLst>
                  <a:ext uri="{FF2B5EF4-FFF2-40B4-BE49-F238E27FC236}">
                    <a16:creationId xmlns:a16="http://schemas.microsoft.com/office/drawing/2014/main" id="{1B735C94-B049-42C6-9DEF-5DB70D58CE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40" name="Freeform 20">
                <a:extLst>
                  <a:ext uri="{FF2B5EF4-FFF2-40B4-BE49-F238E27FC236}">
                    <a16:creationId xmlns:a16="http://schemas.microsoft.com/office/drawing/2014/main" id="{051C02E6-1954-478B-AEAE-BF8F36BE94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41" name="Rectangle 21">
                <a:extLst>
                  <a:ext uri="{FF2B5EF4-FFF2-40B4-BE49-F238E27FC236}">
                    <a16:creationId xmlns:a16="http://schemas.microsoft.com/office/drawing/2014/main" id="{6710B1C0-310A-48D0-B824-459D9AFC2FB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42" name="Freeform 22">
                <a:extLst>
                  <a:ext uri="{FF2B5EF4-FFF2-40B4-BE49-F238E27FC236}">
                    <a16:creationId xmlns:a16="http://schemas.microsoft.com/office/drawing/2014/main" id="{1204A606-D9A6-4DC6-9F0E-D516EA1EB9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43" name="Freeform 23">
                <a:extLst>
                  <a:ext uri="{FF2B5EF4-FFF2-40B4-BE49-F238E27FC236}">
                    <a16:creationId xmlns:a16="http://schemas.microsoft.com/office/drawing/2014/main" id="{EE569555-0243-4979-A537-C9B4AFD5F25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44" name="Freeform 24">
                <a:extLst>
                  <a:ext uri="{FF2B5EF4-FFF2-40B4-BE49-F238E27FC236}">
                    <a16:creationId xmlns:a16="http://schemas.microsoft.com/office/drawing/2014/main" id="{D52A977D-4993-48AF-A792-F2DE096391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45" name="Freeform 25">
                <a:extLst>
                  <a:ext uri="{FF2B5EF4-FFF2-40B4-BE49-F238E27FC236}">
                    <a16:creationId xmlns:a16="http://schemas.microsoft.com/office/drawing/2014/main" id="{93CFF2DC-E52E-4D99-97D5-B0D7B792E50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46" name="Freeform 26">
                <a:extLst>
                  <a:ext uri="{FF2B5EF4-FFF2-40B4-BE49-F238E27FC236}">
                    <a16:creationId xmlns:a16="http://schemas.microsoft.com/office/drawing/2014/main" id="{5E175372-AF09-42A7-B3D0-226C834891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47" name="Freeform 27">
                <a:extLst>
                  <a:ext uri="{FF2B5EF4-FFF2-40B4-BE49-F238E27FC236}">
                    <a16:creationId xmlns:a16="http://schemas.microsoft.com/office/drawing/2014/main" id="{ABF20BA9-F4B2-49EA-A573-578B189774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48" name="Freeform 28">
                <a:extLst>
                  <a:ext uri="{FF2B5EF4-FFF2-40B4-BE49-F238E27FC236}">
                    <a16:creationId xmlns:a16="http://schemas.microsoft.com/office/drawing/2014/main" id="{AA3A7A4B-C811-4E23-8BFD-5823A032DA3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49" name="Freeform 29">
                <a:extLst>
                  <a:ext uri="{FF2B5EF4-FFF2-40B4-BE49-F238E27FC236}">
                    <a16:creationId xmlns:a16="http://schemas.microsoft.com/office/drawing/2014/main" id="{47537781-F057-4B97-AD8F-12FE9BE599A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50" name="Freeform 30">
                <a:extLst>
                  <a:ext uri="{FF2B5EF4-FFF2-40B4-BE49-F238E27FC236}">
                    <a16:creationId xmlns:a16="http://schemas.microsoft.com/office/drawing/2014/main" id="{078883C7-EB52-4BB7-A9A7-F8C046A833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51" name="Freeform 31">
                <a:extLst>
                  <a:ext uri="{FF2B5EF4-FFF2-40B4-BE49-F238E27FC236}">
                    <a16:creationId xmlns:a16="http://schemas.microsoft.com/office/drawing/2014/main" id="{63CCBBF8-5972-4ED3-AB5B-46DC425B177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grpSp>
        <p:grpSp>
          <p:nvGrpSpPr>
            <p:cNvPr id="14" name="Group 13">
              <a:extLst>
                <a:ext uri="{FF2B5EF4-FFF2-40B4-BE49-F238E27FC236}">
                  <a16:creationId xmlns:a16="http://schemas.microsoft.com/office/drawing/2014/main" id="{A8C19883-37FB-437C-A3AA-89AA6239D3A9}"/>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5" name="Freeform 32">
                <a:extLst>
                  <a:ext uri="{FF2B5EF4-FFF2-40B4-BE49-F238E27FC236}">
                    <a16:creationId xmlns:a16="http://schemas.microsoft.com/office/drawing/2014/main" id="{AF1753DD-4CEF-45EC-B952-90EA8895D7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6" name="Freeform 33">
                <a:extLst>
                  <a:ext uri="{FF2B5EF4-FFF2-40B4-BE49-F238E27FC236}">
                    <a16:creationId xmlns:a16="http://schemas.microsoft.com/office/drawing/2014/main" id="{5B9356DB-C1BE-4D76-8FA7-4FBAA12D1D3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7" name="Freeform 34">
                <a:extLst>
                  <a:ext uri="{FF2B5EF4-FFF2-40B4-BE49-F238E27FC236}">
                    <a16:creationId xmlns:a16="http://schemas.microsoft.com/office/drawing/2014/main" id="{C4F59561-572D-42BA-A6FD-F3AFA1A394D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8" name="Freeform 35">
                <a:extLst>
                  <a:ext uri="{FF2B5EF4-FFF2-40B4-BE49-F238E27FC236}">
                    <a16:creationId xmlns:a16="http://schemas.microsoft.com/office/drawing/2014/main" id="{BB7A51A1-D509-4494-BAE2-1B96CAD4DB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9" name="Freeform 36">
                <a:extLst>
                  <a:ext uri="{FF2B5EF4-FFF2-40B4-BE49-F238E27FC236}">
                    <a16:creationId xmlns:a16="http://schemas.microsoft.com/office/drawing/2014/main" id="{D3FE0B5A-55DE-4E56-8E9B-B92D1DB9A89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0" name="Freeform 37">
                <a:extLst>
                  <a:ext uri="{FF2B5EF4-FFF2-40B4-BE49-F238E27FC236}">
                    <a16:creationId xmlns:a16="http://schemas.microsoft.com/office/drawing/2014/main" id="{F125661C-3A0E-4B6E-B2AB-1B08C89251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1" name="Freeform 38">
                <a:extLst>
                  <a:ext uri="{FF2B5EF4-FFF2-40B4-BE49-F238E27FC236}">
                    <a16:creationId xmlns:a16="http://schemas.microsoft.com/office/drawing/2014/main" id="{39304006-EE77-438A-A0D1-537322356C1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2" name="Freeform 39">
                <a:extLst>
                  <a:ext uri="{FF2B5EF4-FFF2-40B4-BE49-F238E27FC236}">
                    <a16:creationId xmlns:a16="http://schemas.microsoft.com/office/drawing/2014/main" id="{C6031DEB-4109-4049-82CF-DD06483A2C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3" name="Freeform 40">
                <a:extLst>
                  <a:ext uri="{FF2B5EF4-FFF2-40B4-BE49-F238E27FC236}">
                    <a16:creationId xmlns:a16="http://schemas.microsoft.com/office/drawing/2014/main" id="{65FC2657-18D6-4490-88D6-32E6B1C6FB1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4" name="Rectangle 41">
                <a:extLst>
                  <a:ext uri="{FF2B5EF4-FFF2-40B4-BE49-F238E27FC236}">
                    <a16:creationId xmlns:a16="http://schemas.microsoft.com/office/drawing/2014/main" id="{20BEA03B-3EAD-4FA2-BC9D-25A14D635CF6}"/>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grpSp>
      </p:grpSp>
      <p:sp useBgFill="1">
        <p:nvSpPr>
          <p:cNvPr id="53" name="Rectangle 52">
            <a:extLst>
              <a:ext uri="{FF2B5EF4-FFF2-40B4-BE49-F238E27FC236}">
                <a16:creationId xmlns:a16="http://schemas.microsoft.com/office/drawing/2014/main" id="{C2E4E997-8672-4FFD-B8EC-9932A8E471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pic>
        <p:nvPicPr>
          <p:cNvPr id="55" name="Picture 2">
            <a:extLst>
              <a:ext uri="{FF2B5EF4-FFF2-40B4-BE49-F238E27FC236}">
                <a16:creationId xmlns:a16="http://schemas.microsoft.com/office/drawing/2014/main" id="{FE6BA9E6-1D9E-4D30-B528-D49FA1342E4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sp>
        <p:nvSpPr>
          <p:cNvPr id="3" name="TextBox 2">
            <a:extLst>
              <a:ext uri="{FF2B5EF4-FFF2-40B4-BE49-F238E27FC236}">
                <a16:creationId xmlns:a16="http://schemas.microsoft.com/office/drawing/2014/main" id="{B116F608-8A5E-7BE8-BE0F-F2ADEE880EB0}"/>
              </a:ext>
            </a:extLst>
          </p:cNvPr>
          <p:cNvSpPr txBox="1"/>
          <p:nvPr/>
        </p:nvSpPr>
        <p:spPr>
          <a:xfrm>
            <a:off x="603250" y="688386"/>
            <a:ext cx="5883274" cy="5526147"/>
          </a:xfrm>
          <a:prstGeom prst="rect">
            <a:avLst/>
          </a:prstGeom>
        </p:spPr>
        <p:txBody>
          <a:bodyPr vert="horz" lIns="91440" tIns="45720" rIns="91440" bIns="45720" rtlCol="0">
            <a:normAutofit/>
          </a:bodyPr>
          <a:lstStyle/>
          <a:p>
            <a:pPr defTabSz="914400">
              <a:lnSpc>
                <a:spcPct val="110000"/>
              </a:lnSpc>
              <a:spcAft>
                <a:spcPts val="800"/>
              </a:spcAft>
              <a:buSzPct val="125000"/>
            </a:pPr>
            <a:r>
              <a:rPr lang="en-US" b="1" dirty="0">
                <a:effectLst/>
              </a:rPr>
              <a:t>Bibliography</a:t>
            </a:r>
            <a:endParaRPr lang="en-US" dirty="0">
              <a:effectLst/>
            </a:endParaRPr>
          </a:p>
          <a:p>
            <a:pPr indent="-228600" defTabSz="914400">
              <a:lnSpc>
                <a:spcPct val="110000"/>
              </a:lnSpc>
              <a:spcAft>
                <a:spcPts val="600"/>
              </a:spcAft>
              <a:buSzPct val="125000"/>
              <a:buFont typeface="Arial" panose="020B0604020202020204" pitchFamily="34" charset="0"/>
              <a:buChar char="•"/>
            </a:pPr>
            <a:r>
              <a:rPr lang="en-US" sz="1200" dirty="0">
                <a:effectLst/>
              </a:rPr>
              <a:t>Ali, T. &amp; Herrera, M. (2020). Distance Learning During COVID-19: 7 Equity Considerations for Schools and Districts. Issue Brief. </a:t>
            </a:r>
            <a:r>
              <a:rPr lang="en-US" sz="1200" i="1" dirty="0">
                <a:effectLst/>
              </a:rPr>
              <a:t>Southern Education Foundation</a:t>
            </a:r>
            <a:r>
              <a:rPr lang="en-US" sz="1200" dirty="0">
                <a:effectLst/>
              </a:rPr>
              <a:t>. </a:t>
            </a:r>
          </a:p>
          <a:p>
            <a:pPr indent="-228600" defTabSz="914400">
              <a:lnSpc>
                <a:spcPct val="110000"/>
              </a:lnSpc>
              <a:spcAft>
                <a:spcPts val="800"/>
              </a:spcAft>
              <a:buSzPct val="125000"/>
              <a:buFont typeface="Arial" panose="020B0604020202020204" pitchFamily="34" charset="0"/>
              <a:buChar char="•"/>
            </a:pPr>
            <a:r>
              <a:rPr lang="en-US" sz="1200" dirty="0">
                <a:effectLst/>
              </a:rPr>
              <a:t>Alipio, M. (2020). </a:t>
            </a:r>
            <a:r>
              <a:rPr lang="en-US" sz="1200" i="1" dirty="0">
                <a:effectLst/>
              </a:rPr>
              <a:t>Education during COVID-19 era: Are learners in a less-economically</a:t>
            </a:r>
            <a:r>
              <a:rPr lang="en-US" sz="1200" i="1" spc="5" dirty="0">
                <a:effectLst/>
              </a:rPr>
              <a:t> </a:t>
            </a:r>
            <a:r>
              <a:rPr lang="en-US" sz="1200" i="1" dirty="0">
                <a:effectLst/>
              </a:rPr>
              <a:t>developed country ready for e-learning</a:t>
            </a:r>
            <a:r>
              <a:rPr lang="en-US" sz="1200" dirty="0">
                <a:effectLst/>
              </a:rPr>
              <a:t>? Kiel, Hamburg: ZBW – Leibniz Information Centre</a:t>
            </a:r>
            <a:r>
              <a:rPr lang="en-US" sz="1200" spc="5" dirty="0">
                <a:effectLst/>
              </a:rPr>
              <a:t> </a:t>
            </a:r>
            <a:r>
              <a:rPr lang="en-US" sz="1200" dirty="0">
                <a:effectLst/>
              </a:rPr>
              <a:t>for</a:t>
            </a:r>
            <a:r>
              <a:rPr lang="en-US" sz="1200" spc="-5" dirty="0">
                <a:effectLst/>
              </a:rPr>
              <a:t> </a:t>
            </a:r>
            <a:r>
              <a:rPr lang="en-US" sz="1200" dirty="0">
                <a:effectLst/>
              </a:rPr>
              <a:t>Economics.</a:t>
            </a:r>
          </a:p>
          <a:p>
            <a:pPr indent="-228600" defTabSz="914400">
              <a:lnSpc>
                <a:spcPct val="110000"/>
              </a:lnSpc>
              <a:spcAft>
                <a:spcPts val="600"/>
              </a:spcAft>
              <a:buSzPct val="125000"/>
              <a:buFont typeface="Arial" panose="020B0604020202020204" pitchFamily="34" charset="0"/>
              <a:buChar char="•"/>
            </a:pPr>
            <a:r>
              <a:rPr lang="en-US" sz="1200" dirty="0" err="1">
                <a:effectLst/>
              </a:rPr>
              <a:t>Beldarrain</a:t>
            </a:r>
            <a:r>
              <a:rPr lang="en-US" sz="1200" dirty="0">
                <a:effectLst/>
              </a:rPr>
              <a:t>, Y. (2006). Distance education trends: Integrating new technologies to foster student interaction and collaboration. </a:t>
            </a:r>
            <a:r>
              <a:rPr lang="en-US" sz="1200" i="1" dirty="0">
                <a:effectLst/>
              </a:rPr>
              <a:t>Distance education, 27</a:t>
            </a:r>
            <a:r>
              <a:rPr lang="en-US" sz="1200" dirty="0">
                <a:effectLst/>
              </a:rPr>
              <a:t>(2), 139-153.</a:t>
            </a:r>
          </a:p>
          <a:p>
            <a:pPr indent="-228600" defTabSz="914400">
              <a:lnSpc>
                <a:spcPct val="110000"/>
              </a:lnSpc>
              <a:spcAft>
                <a:spcPts val="600"/>
              </a:spcAft>
              <a:buSzPct val="125000"/>
              <a:buFont typeface="Arial" panose="020B0604020202020204" pitchFamily="34" charset="0"/>
              <a:buChar char="•"/>
            </a:pPr>
            <a:r>
              <a:rPr lang="en-US" sz="1200" dirty="0">
                <a:effectLst/>
              </a:rPr>
              <a:t>Gallagher, H. A., &amp; Cottingham, B. (2020). Improving the Quality of Distance and Blended Learning. </a:t>
            </a:r>
            <a:r>
              <a:rPr lang="en-US" sz="1200" i="1" dirty="0" err="1">
                <a:effectLst/>
              </a:rPr>
              <a:t>EdResearch</a:t>
            </a:r>
            <a:r>
              <a:rPr lang="en-US" sz="1200" i="1" dirty="0">
                <a:effectLst/>
              </a:rPr>
              <a:t> for Recovery Project, 8.</a:t>
            </a:r>
            <a:endParaRPr lang="en-US" sz="1200" dirty="0">
              <a:effectLst/>
            </a:endParaRPr>
          </a:p>
          <a:p>
            <a:pPr indent="-228600" defTabSz="914400">
              <a:lnSpc>
                <a:spcPct val="110000"/>
              </a:lnSpc>
              <a:spcAft>
                <a:spcPts val="600"/>
              </a:spcAft>
              <a:buSzPct val="125000"/>
              <a:buFont typeface="Arial" panose="020B0604020202020204" pitchFamily="34" charset="0"/>
              <a:buChar char="•"/>
            </a:pPr>
            <a:r>
              <a:rPr lang="en-US" sz="1200" dirty="0">
                <a:effectLst/>
              </a:rPr>
              <a:t>Keegan, D. (1996).</a:t>
            </a:r>
            <a:r>
              <a:rPr lang="en-US" sz="1200" spc="305" dirty="0">
                <a:effectLst/>
              </a:rPr>
              <a:t> </a:t>
            </a:r>
            <a:r>
              <a:rPr lang="en-US" sz="1200" i="1" dirty="0">
                <a:effectLst/>
              </a:rPr>
              <a:t>Foundations of distance education</a:t>
            </a:r>
            <a:r>
              <a:rPr lang="en-US" sz="1200" dirty="0">
                <a:effectLst/>
              </a:rPr>
              <a:t>. (3rd ed.). London and</a:t>
            </a:r>
            <a:r>
              <a:rPr lang="en-US" sz="1200" spc="5" dirty="0">
                <a:effectLst/>
              </a:rPr>
              <a:t> </a:t>
            </a:r>
            <a:r>
              <a:rPr lang="en-US" sz="1200" dirty="0">
                <a:effectLst/>
              </a:rPr>
              <a:t>New</a:t>
            </a:r>
            <a:r>
              <a:rPr lang="en-US" sz="1200" spc="-5" dirty="0">
                <a:effectLst/>
              </a:rPr>
              <a:t> </a:t>
            </a:r>
            <a:r>
              <a:rPr lang="en-US" sz="1200" dirty="0">
                <a:effectLst/>
              </a:rPr>
              <a:t>York: Routledge. </a:t>
            </a:r>
          </a:p>
          <a:p>
            <a:pPr indent="-228600" defTabSz="914400">
              <a:lnSpc>
                <a:spcPct val="110000"/>
              </a:lnSpc>
              <a:spcAft>
                <a:spcPts val="800"/>
              </a:spcAft>
              <a:buSzPct val="125000"/>
              <a:buFont typeface="Arial" panose="020B0604020202020204" pitchFamily="34" charset="0"/>
              <a:buChar char="•"/>
            </a:pPr>
            <a:r>
              <a:rPr lang="en-US" sz="1200" dirty="0" err="1">
                <a:effectLst/>
              </a:rPr>
              <a:t>Lionarakis</a:t>
            </a:r>
            <a:r>
              <a:rPr lang="en-US" sz="1200" dirty="0">
                <a:effectLst/>
              </a:rPr>
              <a:t>, A. (2009). The development of a Methodological Approach (Didactics) for Distance Learning Lifelong Learning Programs. </a:t>
            </a:r>
            <a:r>
              <a:rPr lang="en-US" sz="1200" i="1" dirty="0">
                <a:effectLst/>
              </a:rPr>
              <a:t>Athens (Pg. 79), Ministry of Education, Lifelong Learning &amp; Religious Affairs, General Secretariat for Lifelong Learning, Institute of Continuing Adult Education</a:t>
            </a:r>
            <a:r>
              <a:rPr lang="en-US" sz="1200" dirty="0">
                <a:effectLst/>
              </a:rPr>
              <a:t>.</a:t>
            </a:r>
          </a:p>
          <a:p>
            <a:pPr indent="-228600" defTabSz="914400">
              <a:lnSpc>
                <a:spcPct val="110000"/>
              </a:lnSpc>
              <a:spcAft>
                <a:spcPts val="800"/>
              </a:spcAft>
              <a:buSzPct val="125000"/>
              <a:buFont typeface="Arial" panose="020B0604020202020204" pitchFamily="34" charset="0"/>
              <a:buChar char="•"/>
            </a:pPr>
            <a:r>
              <a:rPr lang="en-US" sz="1200" dirty="0">
                <a:effectLst/>
              </a:rPr>
              <a:t>Papadimitriou, S. Th., &amp; </a:t>
            </a:r>
            <a:r>
              <a:rPr lang="en-US" sz="1200" dirty="0" err="1">
                <a:effectLst/>
              </a:rPr>
              <a:t>Lionarakis</a:t>
            </a:r>
            <a:r>
              <a:rPr lang="en-US" sz="1200" dirty="0">
                <a:effectLst/>
              </a:rPr>
              <a:t>, A. (2010). The Role of the Professor-Advisor and the Development of a Support Mechanism in Distance Education. </a:t>
            </a:r>
            <a:r>
              <a:rPr lang="en-US" sz="1200" i="1" dirty="0">
                <a:effectLst/>
              </a:rPr>
              <a:t>Open Education: the Journal for Open and Distance Education and Educational Technology</a:t>
            </a:r>
            <a:r>
              <a:rPr lang="en-US" sz="1200" dirty="0">
                <a:effectLst/>
              </a:rPr>
              <a:t>, </a:t>
            </a:r>
            <a:r>
              <a:rPr lang="en-US" sz="1200" i="1" dirty="0">
                <a:effectLst/>
              </a:rPr>
              <a:t>6</a:t>
            </a:r>
            <a:r>
              <a:rPr lang="en-US" sz="1200" dirty="0">
                <a:effectLst/>
              </a:rPr>
              <a:t> (1, 2), 106-122. </a:t>
            </a:r>
          </a:p>
          <a:p>
            <a:pPr indent="-228600" defTabSz="914400">
              <a:lnSpc>
                <a:spcPct val="110000"/>
              </a:lnSpc>
              <a:spcAft>
                <a:spcPts val="800"/>
              </a:spcAft>
              <a:buSzPct val="125000"/>
              <a:buFont typeface="Arial" panose="020B0604020202020204" pitchFamily="34" charset="0"/>
              <a:buChar char="•"/>
            </a:pPr>
            <a:r>
              <a:rPr lang="en-US" sz="1200" dirty="0">
                <a:effectLst/>
              </a:rPr>
              <a:t>Raptis, A., &amp; </a:t>
            </a:r>
            <a:r>
              <a:rPr lang="en-US" sz="1200" dirty="0" err="1">
                <a:effectLst/>
              </a:rPr>
              <a:t>Rapti</a:t>
            </a:r>
            <a:r>
              <a:rPr lang="en-US" sz="1200" dirty="0">
                <a:effectLst/>
              </a:rPr>
              <a:t>, A. (2013). </a:t>
            </a:r>
            <a:r>
              <a:rPr lang="en-US" sz="1200" dirty="0" err="1">
                <a:effectLst/>
              </a:rPr>
              <a:t>Mathisi</a:t>
            </a:r>
            <a:r>
              <a:rPr lang="en-US" sz="1200" dirty="0">
                <a:effectLst/>
              </a:rPr>
              <a:t> kai </a:t>
            </a:r>
            <a:r>
              <a:rPr lang="en-US" sz="1200" dirty="0" err="1">
                <a:effectLst/>
              </a:rPr>
              <a:t>Didaskalia</a:t>
            </a:r>
            <a:r>
              <a:rPr lang="en-US" sz="1200" dirty="0">
                <a:effectLst/>
              </a:rPr>
              <a:t> </a:t>
            </a:r>
            <a:r>
              <a:rPr lang="en-US" sz="1200" dirty="0" err="1">
                <a:effectLst/>
              </a:rPr>
              <a:t>stin</a:t>
            </a:r>
            <a:r>
              <a:rPr lang="en-US" sz="1200" dirty="0">
                <a:effectLst/>
              </a:rPr>
              <a:t> </a:t>
            </a:r>
            <a:r>
              <a:rPr lang="en-US" sz="1200" dirty="0" err="1">
                <a:effectLst/>
              </a:rPr>
              <a:t>Epochi</a:t>
            </a:r>
            <a:r>
              <a:rPr lang="en-US" sz="1200" dirty="0">
                <a:effectLst/>
              </a:rPr>
              <a:t> tis </a:t>
            </a:r>
            <a:r>
              <a:rPr lang="en-US" sz="1200" dirty="0" err="1">
                <a:effectLst/>
              </a:rPr>
              <a:t>Pliroforias</a:t>
            </a:r>
            <a:r>
              <a:rPr lang="en-US" sz="1200" dirty="0">
                <a:effectLst/>
              </a:rPr>
              <a:t> (</a:t>
            </a:r>
            <a:r>
              <a:rPr lang="en-US" sz="1200" dirty="0" err="1">
                <a:effectLst/>
              </a:rPr>
              <a:t>tomos</a:t>
            </a:r>
            <a:r>
              <a:rPr lang="en-US" sz="1200" dirty="0">
                <a:effectLst/>
              </a:rPr>
              <a:t> A΄). Athina: A. Raptis.</a:t>
            </a:r>
          </a:p>
        </p:txBody>
      </p:sp>
      <p:pic>
        <p:nvPicPr>
          <p:cNvPr id="7" name="Graphic 6" descr="Βιβλία">
            <a:extLst>
              <a:ext uri="{FF2B5EF4-FFF2-40B4-BE49-F238E27FC236}">
                <a16:creationId xmlns:a16="http://schemas.microsoft.com/office/drawing/2014/main" id="{73F367DA-2C32-9F52-BEBA-CF8FB0F09FA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634162" y="688386"/>
            <a:ext cx="4918117" cy="545627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pic>
      <p:grpSp>
        <p:nvGrpSpPr>
          <p:cNvPr id="57" name="Group 56">
            <a:extLst>
              <a:ext uri="{FF2B5EF4-FFF2-40B4-BE49-F238E27FC236}">
                <a16:creationId xmlns:a16="http://schemas.microsoft.com/office/drawing/2014/main" id="{453E4DEE-E996-40F8-8635-0FF43D7348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58" name="Rectangle 5">
              <a:extLst>
                <a:ext uri="{FF2B5EF4-FFF2-40B4-BE49-F238E27FC236}">
                  <a16:creationId xmlns:a16="http://schemas.microsoft.com/office/drawing/2014/main" id="{08BD1D3E-43CE-49EB-A424-0738950C6424}"/>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59" name="Freeform 6">
              <a:extLst>
                <a:ext uri="{FF2B5EF4-FFF2-40B4-BE49-F238E27FC236}">
                  <a16:creationId xmlns:a16="http://schemas.microsoft.com/office/drawing/2014/main" id="{E9182037-E3FA-489A-95D5-29E4248420D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0" name="Freeform 7">
              <a:extLst>
                <a:ext uri="{FF2B5EF4-FFF2-40B4-BE49-F238E27FC236}">
                  <a16:creationId xmlns:a16="http://schemas.microsoft.com/office/drawing/2014/main" id="{E8864E76-AD7F-4BEE-B3F6-A78FA42AEFA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1" name="Freeform 8">
              <a:extLst>
                <a:ext uri="{FF2B5EF4-FFF2-40B4-BE49-F238E27FC236}">
                  <a16:creationId xmlns:a16="http://schemas.microsoft.com/office/drawing/2014/main" id="{8AD071B3-046D-4479-91FE-01E9AD7C8A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2" name="Freeform 9">
              <a:extLst>
                <a:ext uri="{FF2B5EF4-FFF2-40B4-BE49-F238E27FC236}">
                  <a16:creationId xmlns:a16="http://schemas.microsoft.com/office/drawing/2014/main" id="{91D776F5-E902-4A4D-A75D-A46E063C9F3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3" name="Freeform 10">
              <a:extLst>
                <a:ext uri="{FF2B5EF4-FFF2-40B4-BE49-F238E27FC236}">
                  <a16:creationId xmlns:a16="http://schemas.microsoft.com/office/drawing/2014/main" id="{EBED8F24-A998-4952-AB68-E2074F0746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4" name="Freeform 11">
              <a:extLst>
                <a:ext uri="{FF2B5EF4-FFF2-40B4-BE49-F238E27FC236}">
                  <a16:creationId xmlns:a16="http://schemas.microsoft.com/office/drawing/2014/main" id="{74D7A646-8CDC-49B3-9C44-3EF38DB426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5" name="Freeform 12">
              <a:extLst>
                <a:ext uri="{FF2B5EF4-FFF2-40B4-BE49-F238E27FC236}">
                  <a16:creationId xmlns:a16="http://schemas.microsoft.com/office/drawing/2014/main" id="{D4E99D14-E4F4-419B-9AAF-8D1CEAB28A2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6" name="Freeform 13">
              <a:extLst>
                <a:ext uri="{FF2B5EF4-FFF2-40B4-BE49-F238E27FC236}">
                  <a16:creationId xmlns:a16="http://schemas.microsoft.com/office/drawing/2014/main" id="{377E106C-5445-4A52-9F7E-DA173874429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7" name="Freeform 14">
              <a:extLst>
                <a:ext uri="{FF2B5EF4-FFF2-40B4-BE49-F238E27FC236}">
                  <a16:creationId xmlns:a16="http://schemas.microsoft.com/office/drawing/2014/main" id="{752BFE96-D378-4BAE-A64B-F851A34C4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8" name="Freeform 15">
              <a:extLst>
                <a:ext uri="{FF2B5EF4-FFF2-40B4-BE49-F238E27FC236}">
                  <a16:creationId xmlns:a16="http://schemas.microsoft.com/office/drawing/2014/main" id="{B88FFB19-5A5E-4078-B467-9D4ABD21BD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9" name="Line 16">
              <a:extLst>
                <a:ext uri="{FF2B5EF4-FFF2-40B4-BE49-F238E27FC236}">
                  <a16:creationId xmlns:a16="http://schemas.microsoft.com/office/drawing/2014/main" id="{11042975-3D19-4728-BCDA-D3F5CD633EDB}"/>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l-GR"/>
            </a:p>
          </p:txBody>
        </p:sp>
        <p:sp>
          <p:nvSpPr>
            <p:cNvPr id="70" name="Freeform 17">
              <a:extLst>
                <a:ext uri="{FF2B5EF4-FFF2-40B4-BE49-F238E27FC236}">
                  <a16:creationId xmlns:a16="http://schemas.microsoft.com/office/drawing/2014/main" id="{A28972BD-D2E1-4DCA-A907-2E3B6F6066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1" name="Freeform 18">
              <a:extLst>
                <a:ext uri="{FF2B5EF4-FFF2-40B4-BE49-F238E27FC236}">
                  <a16:creationId xmlns:a16="http://schemas.microsoft.com/office/drawing/2014/main" id="{1C806824-5C2D-4747-B038-69EE4074B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2" name="Freeform 19">
              <a:extLst>
                <a:ext uri="{FF2B5EF4-FFF2-40B4-BE49-F238E27FC236}">
                  <a16:creationId xmlns:a16="http://schemas.microsoft.com/office/drawing/2014/main" id="{3B33F710-16D7-4F48-BFCA-66C9CA23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3" name="Freeform 20">
              <a:extLst>
                <a:ext uri="{FF2B5EF4-FFF2-40B4-BE49-F238E27FC236}">
                  <a16:creationId xmlns:a16="http://schemas.microsoft.com/office/drawing/2014/main" id="{6C8C8ED4-90FA-4E97-AAF0-D5D51E6A935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4" name="Rectangle 21">
              <a:extLst>
                <a:ext uri="{FF2B5EF4-FFF2-40B4-BE49-F238E27FC236}">
                  <a16:creationId xmlns:a16="http://schemas.microsoft.com/office/drawing/2014/main" id="{6C5EB9C1-B25F-4172-8A96-5950ECC828F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75" name="Freeform 22">
              <a:extLst>
                <a:ext uri="{FF2B5EF4-FFF2-40B4-BE49-F238E27FC236}">
                  <a16:creationId xmlns:a16="http://schemas.microsoft.com/office/drawing/2014/main" id="{097E6E8A-9373-4655-882B-21715CCE97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6" name="Freeform 23">
              <a:extLst>
                <a:ext uri="{FF2B5EF4-FFF2-40B4-BE49-F238E27FC236}">
                  <a16:creationId xmlns:a16="http://schemas.microsoft.com/office/drawing/2014/main" id="{EB8CC766-1206-4372-ACAF-8230AF4D542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7" name="Freeform 24">
              <a:extLst>
                <a:ext uri="{FF2B5EF4-FFF2-40B4-BE49-F238E27FC236}">
                  <a16:creationId xmlns:a16="http://schemas.microsoft.com/office/drawing/2014/main" id="{1C8E2511-2489-47B2-9C19-C410910DD9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8" name="Freeform 25">
              <a:extLst>
                <a:ext uri="{FF2B5EF4-FFF2-40B4-BE49-F238E27FC236}">
                  <a16:creationId xmlns:a16="http://schemas.microsoft.com/office/drawing/2014/main" id="{D7820196-0A47-47EF-832C-A688E8977D6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9" name="Freeform 26">
              <a:extLst>
                <a:ext uri="{FF2B5EF4-FFF2-40B4-BE49-F238E27FC236}">
                  <a16:creationId xmlns:a16="http://schemas.microsoft.com/office/drawing/2014/main" id="{4982E0BF-34AE-48A3-AD6B-E0F3CD05DB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80" name="Freeform 27">
              <a:extLst>
                <a:ext uri="{FF2B5EF4-FFF2-40B4-BE49-F238E27FC236}">
                  <a16:creationId xmlns:a16="http://schemas.microsoft.com/office/drawing/2014/main" id="{CD34643B-9DF2-4310-8868-48252C3393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81" name="Freeform 28">
              <a:extLst>
                <a:ext uri="{FF2B5EF4-FFF2-40B4-BE49-F238E27FC236}">
                  <a16:creationId xmlns:a16="http://schemas.microsoft.com/office/drawing/2014/main" id="{4E020C4E-AF64-44A8-B830-779541D8D54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82" name="Freeform 29">
              <a:extLst>
                <a:ext uri="{FF2B5EF4-FFF2-40B4-BE49-F238E27FC236}">
                  <a16:creationId xmlns:a16="http://schemas.microsoft.com/office/drawing/2014/main" id="{D97BC3D3-B1B3-4825-9169-BBEF1DBCF05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83" name="Freeform 30">
              <a:extLst>
                <a:ext uri="{FF2B5EF4-FFF2-40B4-BE49-F238E27FC236}">
                  <a16:creationId xmlns:a16="http://schemas.microsoft.com/office/drawing/2014/main" id="{A750DC4F-1DAF-470E-98C6-6C68DEB933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84" name="Freeform 31">
              <a:extLst>
                <a:ext uri="{FF2B5EF4-FFF2-40B4-BE49-F238E27FC236}">
                  <a16:creationId xmlns:a16="http://schemas.microsoft.com/office/drawing/2014/main" id="{2F99594A-5BBD-4E10-A818-8BE52B7D952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grpSp>
    </p:spTree>
    <p:extLst>
      <p:ext uri="{BB962C8B-B14F-4D97-AF65-F5344CB8AC3E}">
        <p14:creationId xmlns:p14="http://schemas.microsoft.com/office/powerpoint/2010/main" val="3313514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duotone>
              <a:schemeClr val="bg2">
                <a:shade val="88000"/>
                <a:hueMod val="106000"/>
                <a:satMod val="140000"/>
                <a:lumMod val="54000"/>
              </a:schemeClr>
              <a:schemeClr val="bg2">
                <a:tint val="98000"/>
                <a:hueMod val="90000"/>
                <a:satMod val="150000"/>
                <a:lumMod val="160000"/>
              </a:schemeClr>
            </a:duotone>
          </a:blip>
          <a:stretch/>
        </a:blipFill>
        <a:effectLst/>
      </p:bgPr>
    </p:bg>
    <p:spTree>
      <p:nvGrpSpPr>
        <p:cNvPr id="1" name=""/>
        <p:cNvGrpSpPr/>
        <p:nvPr/>
      </p:nvGrpSpPr>
      <p:grpSpPr>
        <a:xfrm>
          <a:off x="0" y="0"/>
          <a:ext cx="0" cy="0"/>
          <a:chOff x="0" y="0"/>
          <a:chExt cx="0" cy="0"/>
        </a:xfrm>
      </p:grpSpPr>
      <p:pic>
        <p:nvPicPr>
          <p:cNvPr id="10" name="Picture 2">
            <a:extLst>
              <a:ext uri="{FF2B5EF4-FFF2-40B4-BE49-F238E27FC236}">
                <a16:creationId xmlns:a16="http://schemas.microsoft.com/office/drawing/2014/main" id="{5FF7B57D-FF7B-48B3-9F60-9BCEEECF9E7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grpSp>
        <p:nvGrpSpPr>
          <p:cNvPr id="12" name="Group 11">
            <a:extLst>
              <a:ext uri="{FF2B5EF4-FFF2-40B4-BE49-F238E27FC236}">
                <a16:creationId xmlns:a16="http://schemas.microsoft.com/office/drawing/2014/main" id="{EB95AFDF-FA7D-4311-9C65-6D507D92F4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288" y="0"/>
            <a:ext cx="12053888" cy="6858001"/>
            <a:chOff x="-14288" y="0"/>
            <a:chExt cx="12053888" cy="6858001"/>
          </a:xfrm>
        </p:grpSpPr>
        <p:grpSp>
          <p:nvGrpSpPr>
            <p:cNvPr id="13" name="Group 12">
              <a:extLst>
                <a:ext uri="{FF2B5EF4-FFF2-40B4-BE49-F238E27FC236}">
                  <a16:creationId xmlns:a16="http://schemas.microsoft.com/office/drawing/2014/main" id="{9A5CCD98-20C1-4404-B788-FDA92F8A440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5" name="Rectangle 5">
                <a:extLst>
                  <a:ext uri="{FF2B5EF4-FFF2-40B4-BE49-F238E27FC236}">
                    <a16:creationId xmlns:a16="http://schemas.microsoft.com/office/drawing/2014/main" id="{C1424C76-B5C3-468E-86FA-8D9B269053D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26" name="Freeform 6">
                <a:extLst>
                  <a:ext uri="{FF2B5EF4-FFF2-40B4-BE49-F238E27FC236}">
                    <a16:creationId xmlns:a16="http://schemas.microsoft.com/office/drawing/2014/main" id="{B3922267-72C9-403B-A6DE-7D0A43D5541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7" name="Freeform 7">
                <a:extLst>
                  <a:ext uri="{FF2B5EF4-FFF2-40B4-BE49-F238E27FC236}">
                    <a16:creationId xmlns:a16="http://schemas.microsoft.com/office/drawing/2014/main" id="{7276DB68-2E8D-4723-852B-7476DD38FED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8" name="Freeform 8">
                <a:extLst>
                  <a:ext uri="{FF2B5EF4-FFF2-40B4-BE49-F238E27FC236}">
                    <a16:creationId xmlns:a16="http://schemas.microsoft.com/office/drawing/2014/main" id="{0A155711-4993-4D1E-89EA-A397C164F0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9" name="Freeform 9">
                <a:extLst>
                  <a:ext uri="{FF2B5EF4-FFF2-40B4-BE49-F238E27FC236}">
                    <a16:creationId xmlns:a16="http://schemas.microsoft.com/office/drawing/2014/main" id="{2AB42136-2551-4CAA-857F-65FA3247B49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30" name="Freeform 10">
                <a:extLst>
                  <a:ext uri="{FF2B5EF4-FFF2-40B4-BE49-F238E27FC236}">
                    <a16:creationId xmlns:a16="http://schemas.microsoft.com/office/drawing/2014/main" id="{7C2ADEA1-EA3E-4C0E-A28E-460092F7FF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31" name="Freeform 11">
                <a:extLst>
                  <a:ext uri="{FF2B5EF4-FFF2-40B4-BE49-F238E27FC236}">
                    <a16:creationId xmlns:a16="http://schemas.microsoft.com/office/drawing/2014/main" id="{B04584B3-081C-4286-A840-AB5B16B10A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32" name="Freeform 12">
                <a:extLst>
                  <a:ext uri="{FF2B5EF4-FFF2-40B4-BE49-F238E27FC236}">
                    <a16:creationId xmlns:a16="http://schemas.microsoft.com/office/drawing/2014/main" id="{3AB388FD-C246-4936-A041-E0413A1329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33" name="Freeform 13">
                <a:extLst>
                  <a:ext uri="{FF2B5EF4-FFF2-40B4-BE49-F238E27FC236}">
                    <a16:creationId xmlns:a16="http://schemas.microsoft.com/office/drawing/2014/main" id="{57692343-2D12-4F57-836C-945D407B68B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34" name="Freeform 14">
                <a:extLst>
                  <a:ext uri="{FF2B5EF4-FFF2-40B4-BE49-F238E27FC236}">
                    <a16:creationId xmlns:a16="http://schemas.microsoft.com/office/drawing/2014/main" id="{062EE710-0210-4840-8698-E0DF1C6170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35" name="Freeform 15">
                <a:extLst>
                  <a:ext uri="{FF2B5EF4-FFF2-40B4-BE49-F238E27FC236}">
                    <a16:creationId xmlns:a16="http://schemas.microsoft.com/office/drawing/2014/main" id="{161892F4-6071-40CD-8E18-CDEE0C91B5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36" name="Line 16">
                <a:extLst>
                  <a:ext uri="{FF2B5EF4-FFF2-40B4-BE49-F238E27FC236}">
                    <a16:creationId xmlns:a16="http://schemas.microsoft.com/office/drawing/2014/main" id="{3E6BBE44-8D88-407D-B1C6-10C89DD6173B}"/>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l-GR"/>
              </a:p>
            </p:txBody>
          </p:sp>
          <p:sp>
            <p:nvSpPr>
              <p:cNvPr id="37" name="Freeform 17">
                <a:extLst>
                  <a:ext uri="{FF2B5EF4-FFF2-40B4-BE49-F238E27FC236}">
                    <a16:creationId xmlns:a16="http://schemas.microsoft.com/office/drawing/2014/main" id="{1E90AE6E-328E-4730-825C-B5130F5CFC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38" name="Freeform 18">
                <a:extLst>
                  <a:ext uri="{FF2B5EF4-FFF2-40B4-BE49-F238E27FC236}">
                    <a16:creationId xmlns:a16="http://schemas.microsoft.com/office/drawing/2014/main" id="{24EC969F-6E4A-4163-ABDA-4674429A3D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39" name="Freeform 19">
                <a:extLst>
                  <a:ext uri="{FF2B5EF4-FFF2-40B4-BE49-F238E27FC236}">
                    <a16:creationId xmlns:a16="http://schemas.microsoft.com/office/drawing/2014/main" id="{1B735C94-B049-42C6-9DEF-5DB70D58CE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40" name="Freeform 20">
                <a:extLst>
                  <a:ext uri="{FF2B5EF4-FFF2-40B4-BE49-F238E27FC236}">
                    <a16:creationId xmlns:a16="http://schemas.microsoft.com/office/drawing/2014/main" id="{051C02E6-1954-478B-AEAE-BF8F36BE94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41" name="Rectangle 21">
                <a:extLst>
                  <a:ext uri="{FF2B5EF4-FFF2-40B4-BE49-F238E27FC236}">
                    <a16:creationId xmlns:a16="http://schemas.microsoft.com/office/drawing/2014/main" id="{6710B1C0-310A-48D0-B824-459D9AFC2FB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42" name="Freeform 22">
                <a:extLst>
                  <a:ext uri="{FF2B5EF4-FFF2-40B4-BE49-F238E27FC236}">
                    <a16:creationId xmlns:a16="http://schemas.microsoft.com/office/drawing/2014/main" id="{1204A606-D9A6-4DC6-9F0E-D516EA1EB9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43" name="Freeform 23">
                <a:extLst>
                  <a:ext uri="{FF2B5EF4-FFF2-40B4-BE49-F238E27FC236}">
                    <a16:creationId xmlns:a16="http://schemas.microsoft.com/office/drawing/2014/main" id="{EE569555-0243-4979-A537-C9B4AFD5F25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44" name="Freeform 24">
                <a:extLst>
                  <a:ext uri="{FF2B5EF4-FFF2-40B4-BE49-F238E27FC236}">
                    <a16:creationId xmlns:a16="http://schemas.microsoft.com/office/drawing/2014/main" id="{D52A977D-4993-48AF-A792-F2DE096391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45" name="Freeform 25">
                <a:extLst>
                  <a:ext uri="{FF2B5EF4-FFF2-40B4-BE49-F238E27FC236}">
                    <a16:creationId xmlns:a16="http://schemas.microsoft.com/office/drawing/2014/main" id="{93CFF2DC-E52E-4D99-97D5-B0D7B792E50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46" name="Freeform 26">
                <a:extLst>
                  <a:ext uri="{FF2B5EF4-FFF2-40B4-BE49-F238E27FC236}">
                    <a16:creationId xmlns:a16="http://schemas.microsoft.com/office/drawing/2014/main" id="{5E175372-AF09-42A7-B3D0-226C834891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47" name="Freeform 27">
                <a:extLst>
                  <a:ext uri="{FF2B5EF4-FFF2-40B4-BE49-F238E27FC236}">
                    <a16:creationId xmlns:a16="http://schemas.microsoft.com/office/drawing/2014/main" id="{ABF20BA9-F4B2-49EA-A573-578B189774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48" name="Freeform 28">
                <a:extLst>
                  <a:ext uri="{FF2B5EF4-FFF2-40B4-BE49-F238E27FC236}">
                    <a16:creationId xmlns:a16="http://schemas.microsoft.com/office/drawing/2014/main" id="{AA3A7A4B-C811-4E23-8BFD-5823A032DA3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49" name="Freeform 29">
                <a:extLst>
                  <a:ext uri="{FF2B5EF4-FFF2-40B4-BE49-F238E27FC236}">
                    <a16:creationId xmlns:a16="http://schemas.microsoft.com/office/drawing/2014/main" id="{47537781-F057-4B97-AD8F-12FE9BE599A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50" name="Freeform 30">
                <a:extLst>
                  <a:ext uri="{FF2B5EF4-FFF2-40B4-BE49-F238E27FC236}">
                    <a16:creationId xmlns:a16="http://schemas.microsoft.com/office/drawing/2014/main" id="{078883C7-EB52-4BB7-A9A7-F8C046A833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51" name="Freeform 31">
                <a:extLst>
                  <a:ext uri="{FF2B5EF4-FFF2-40B4-BE49-F238E27FC236}">
                    <a16:creationId xmlns:a16="http://schemas.microsoft.com/office/drawing/2014/main" id="{63CCBBF8-5972-4ED3-AB5B-46DC425B177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grpSp>
        <p:grpSp>
          <p:nvGrpSpPr>
            <p:cNvPr id="14" name="Group 13">
              <a:extLst>
                <a:ext uri="{FF2B5EF4-FFF2-40B4-BE49-F238E27FC236}">
                  <a16:creationId xmlns:a16="http://schemas.microsoft.com/office/drawing/2014/main" id="{A8C19883-37FB-437C-A3AA-89AA6239D3A9}"/>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5" name="Freeform 32">
                <a:extLst>
                  <a:ext uri="{FF2B5EF4-FFF2-40B4-BE49-F238E27FC236}">
                    <a16:creationId xmlns:a16="http://schemas.microsoft.com/office/drawing/2014/main" id="{AF1753DD-4CEF-45EC-B952-90EA8895D7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6" name="Freeform 33">
                <a:extLst>
                  <a:ext uri="{FF2B5EF4-FFF2-40B4-BE49-F238E27FC236}">
                    <a16:creationId xmlns:a16="http://schemas.microsoft.com/office/drawing/2014/main" id="{5B9356DB-C1BE-4D76-8FA7-4FBAA12D1D3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7" name="Freeform 34">
                <a:extLst>
                  <a:ext uri="{FF2B5EF4-FFF2-40B4-BE49-F238E27FC236}">
                    <a16:creationId xmlns:a16="http://schemas.microsoft.com/office/drawing/2014/main" id="{C4F59561-572D-42BA-A6FD-F3AFA1A394D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8" name="Freeform 35">
                <a:extLst>
                  <a:ext uri="{FF2B5EF4-FFF2-40B4-BE49-F238E27FC236}">
                    <a16:creationId xmlns:a16="http://schemas.microsoft.com/office/drawing/2014/main" id="{BB7A51A1-D509-4494-BAE2-1B96CAD4DB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9" name="Freeform 36">
                <a:extLst>
                  <a:ext uri="{FF2B5EF4-FFF2-40B4-BE49-F238E27FC236}">
                    <a16:creationId xmlns:a16="http://schemas.microsoft.com/office/drawing/2014/main" id="{D3FE0B5A-55DE-4E56-8E9B-B92D1DB9A89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0" name="Freeform 37">
                <a:extLst>
                  <a:ext uri="{FF2B5EF4-FFF2-40B4-BE49-F238E27FC236}">
                    <a16:creationId xmlns:a16="http://schemas.microsoft.com/office/drawing/2014/main" id="{F125661C-3A0E-4B6E-B2AB-1B08C89251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1" name="Freeform 38">
                <a:extLst>
                  <a:ext uri="{FF2B5EF4-FFF2-40B4-BE49-F238E27FC236}">
                    <a16:creationId xmlns:a16="http://schemas.microsoft.com/office/drawing/2014/main" id="{39304006-EE77-438A-A0D1-537322356C1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2" name="Freeform 39">
                <a:extLst>
                  <a:ext uri="{FF2B5EF4-FFF2-40B4-BE49-F238E27FC236}">
                    <a16:creationId xmlns:a16="http://schemas.microsoft.com/office/drawing/2014/main" id="{C6031DEB-4109-4049-82CF-DD06483A2C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3" name="Freeform 40">
                <a:extLst>
                  <a:ext uri="{FF2B5EF4-FFF2-40B4-BE49-F238E27FC236}">
                    <a16:creationId xmlns:a16="http://schemas.microsoft.com/office/drawing/2014/main" id="{65FC2657-18D6-4490-88D6-32E6B1C6FB1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4" name="Rectangle 41">
                <a:extLst>
                  <a:ext uri="{FF2B5EF4-FFF2-40B4-BE49-F238E27FC236}">
                    <a16:creationId xmlns:a16="http://schemas.microsoft.com/office/drawing/2014/main" id="{20BEA03B-3EAD-4FA2-BC9D-25A14D635CF6}"/>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grpSp>
      </p:grpSp>
      <p:sp useBgFill="1">
        <p:nvSpPr>
          <p:cNvPr id="53" name="Rectangle 52">
            <a:extLst>
              <a:ext uri="{FF2B5EF4-FFF2-40B4-BE49-F238E27FC236}">
                <a16:creationId xmlns:a16="http://schemas.microsoft.com/office/drawing/2014/main" id="{C2E4E997-8672-4FFD-B8EC-9932A8E471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pic>
        <p:nvPicPr>
          <p:cNvPr id="55" name="Picture 2">
            <a:extLst>
              <a:ext uri="{FF2B5EF4-FFF2-40B4-BE49-F238E27FC236}">
                <a16:creationId xmlns:a16="http://schemas.microsoft.com/office/drawing/2014/main" id="{FE6BA9E6-1D9E-4D30-B528-D49FA1342E4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pic>
        <p:nvPicPr>
          <p:cNvPr id="7" name="Graphic 6" descr="Smiling Face with No Fill">
            <a:extLst>
              <a:ext uri="{FF2B5EF4-FFF2-40B4-BE49-F238E27FC236}">
                <a16:creationId xmlns:a16="http://schemas.microsoft.com/office/drawing/2014/main" id="{BD6A36B9-48F6-9402-311A-E67EEF58B63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096000" y="688386"/>
            <a:ext cx="5456279" cy="5075827"/>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pic>
      <p:grpSp>
        <p:nvGrpSpPr>
          <p:cNvPr id="57" name="Group 56">
            <a:extLst>
              <a:ext uri="{FF2B5EF4-FFF2-40B4-BE49-F238E27FC236}">
                <a16:creationId xmlns:a16="http://schemas.microsoft.com/office/drawing/2014/main" id="{453E4DEE-E996-40F8-8635-0FF43D7348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58" name="Rectangle 5">
              <a:extLst>
                <a:ext uri="{FF2B5EF4-FFF2-40B4-BE49-F238E27FC236}">
                  <a16:creationId xmlns:a16="http://schemas.microsoft.com/office/drawing/2014/main" id="{08BD1D3E-43CE-49EB-A424-0738950C6424}"/>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59" name="Freeform 6">
              <a:extLst>
                <a:ext uri="{FF2B5EF4-FFF2-40B4-BE49-F238E27FC236}">
                  <a16:creationId xmlns:a16="http://schemas.microsoft.com/office/drawing/2014/main" id="{E9182037-E3FA-489A-95D5-29E4248420D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0" name="Freeform 7">
              <a:extLst>
                <a:ext uri="{FF2B5EF4-FFF2-40B4-BE49-F238E27FC236}">
                  <a16:creationId xmlns:a16="http://schemas.microsoft.com/office/drawing/2014/main" id="{E8864E76-AD7F-4BEE-B3F6-A78FA42AEFA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1" name="Freeform 8">
              <a:extLst>
                <a:ext uri="{FF2B5EF4-FFF2-40B4-BE49-F238E27FC236}">
                  <a16:creationId xmlns:a16="http://schemas.microsoft.com/office/drawing/2014/main" id="{8AD071B3-046D-4479-91FE-01E9AD7C8A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2" name="Freeform 9">
              <a:extLst>
                <a:ext uri="{FF2B5EF4-FFF2-40B4-BE49-F238E27FC236}">
                  <a16:creationId xmlns:a16="http://schemas.microsoft.com/office/drawing/2014/main" id="{91D776F5-E902-4A4D-A75D-A46E063C9F3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3" name="Freeform 10">
              <a:extLst>
                <a:ext uri="{FF2B5EF4-FFF2-40B4-BE49-F238E27FC236}">
                  <a16:creationId xmlns:a16="http://schemas.microsoft.com/office/drawing/2014/main" id="{EBED8F24-A998-4952-AB68-E2074F0746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4" name="Freeform 11">
              <a:extLst>
                <a:ext uri="{FF2B5EF4-FFF2-40B4-BE49-F238E27FC236}">
                  <a16:creationId xmlns:a16="http://schemas.microsoft.com/office/drawing/2014/main" id="{74D7A646-8CDC-49B3-9C44-3EF38DB426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5" name="Freeform 12">
              <a:extLst>
                <a:ext uri="{FF2B5EF4-FFF2-40B4-BE49-F238E27FC236}">
                  <a16:creationId xmlns:a16="http://schemas.microsoft.com/office/drawing/2014/main" id="{D4E99D14-E4F4-419B-9AAF-8D1CEAB28A2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6" name="Freeform 13">
              <a:extLst>
                <a:ext uri="{FF2B5EF4-FFF2-40B4-BE49-F238E27FC236}">
                  <a16:creationId xmlns:a16="http://schemas.microsoft.com/office/drawing/2014/main" id="{377E106C-5445-4A52-9F7E-DA173874429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7" name="Freeform 14">
              <a:extLst>
                <a:ext uri="{FF2B5EF4-FFF2-40B4-BE49-F238E27FC236}">
                  <a16:creationId xmlns:a16="http://schemas.microsoft.com/office/drawing/2014/main" id="{752BFE96-D378-4BAE-A64B-F851A34C4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8" name="Freeform 15">
              <a:extLst>
                <a:ext uri="{FF2B5EF4-FFF2-40B4-BE49-F238E27FC236}">
                  <a16:creationId xmlns:a16="http://schemas.microsoft.com/office/drawing/2014/main" id="{B88FFB19-5A5E-4078-B467-9D4ABD21BD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9" name="Line 16">
              <a:extLst>
                <a:ext uri="{FF2B5EF4-FFF2-40B4-BE49-F238E27FC236}">
                  <a16:creationId xmlns:a16="http://schemas.microsoft.com/office/drawing/2014/main" id="{11042975-3D19-4728-BCDA-D3F5CD633EDB}"/>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l-GR"/>
            </a:p>
          </p:txBody>
        </p:sp>
        <p:sp>
          <p:nvSpPr>
            <p:cNvPr id="70" name="Freeform 17">
              <a:extLst>
                <a:ext uri="{FF2B5EF4-FFF2-40B4-BE49-F238E27FC236}">
                  <a16:creationId xmlns:a16="http://schemas.microsoft.com/office/drawing/2014/main" id="{A28972BD-D2E1-4DCA-A907-2E3B6F6066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1" name="Freeform 18">
              <a:extLst>
                <a:ext uri="{FF2B5EF4-FFF2-40B4-BE49-F238E27FC236}">
                  <a16:creationId xmlns:a16="http://schemas.microsoft.com/office/drawing/2014/main" id="{1C806824-5C2D-4747-B038-69EE4074B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2" name="Freeform 19">
              <a:extLst>
                <a:ext uri="{FF2B5EF4-FFF2-40B4-BE49-F238E27FC236}">
                  <a16:creationId xmlns:a16="http://schemas.microsoft.com/office/drawing/2014/main" id="{3B33F710-16D7-4F48-BFCA-66C9CA23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3" name="Freeform 20">
              <a:extLst>
                <a:ext uri="{FF2B5EF4-FFF2-40B4-BE49-F238E27FC236}">
                  <a16:creationId xmlns:a16="http://schemas.microsoft.com/office/drawing/2014/main" id="{6C8C8ED4-90FA-4E97-AAF0-D5D51E6A935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4" name="Rectangle 21">
              <a:extLst>
                <a:ext uri="{FF2B5EF4-FFF2-40B4-BE49-F238E27FC236}">
                  <a16:creationId xmlns:a16="http://schemas.microsoft.com/office/drawing/2014/main" id="{6C5EB9C1-B25F-4172-8A96-5950ECC828F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75" name="Freeform 22">
              <a:extLst>
                <a:ext uri="{FF2B5EF4-FFF2-40B4-BE49-F238E27FC236}">
                  <a16:creationId xmlns:a16="http://schemas.microsoft.com/office/drawing/2014/main" id="{097E6E8A-9373-4655-882B-21715CCE97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6" name="Freeform 23">
              <a:extLst>
                <a:ext uri="{FF2B5EF4-FFF2-40B4-BE49-F238E27FC236}">
                  <a16:creationId xmlns:a16="http://schemas.microsoft.com/office/drawing/2014/main" id="{EB8CC766-1206-4372-ACAF-8230AF4D542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7" name="Freeform 24">
              <a:extLst>
                <a:ext uri="{FF2B5EF4-FFF2-40B4-BE49-F238E27FC236}">
                  <a16:creationId xmlns:a16="http://schemas.microsoft.com/office/drawing/2014/main" id="{1C8E2511-2489-47B2-9C19-C410910DD9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8" name="Freeform 25">
              <a:extLst>
                <a:ext uri="{FF2B5EF4-FFF2-40B4-BE49-F238E27FC236}">
                  <a16:creationId xmlns:a16="http://schemas.microsoft.com/office/drawing/2014/main" id="{D7820196-0A47-47EF-832C-A688E8977D6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9" name="Freeform 26">
              <a:extLst>
                <a:ext uri="{FF2B5EF4-FFF2-40B4-BE49-F238E27FC236}">
                  <a16:creationId xmlns:a16="http://schemas.microsoft.com/office/drawing/2014/main" id="{4982E0BF-34AE-48A3-AD6B-E0F3CD05DB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80" name="Freeform 27">
              <a:extLst>
                <a:ext uri="{FF2B5EF4-FFF2-40B4-BE49-F238E27FC236}">
                  <a16:creationId xmlns:a16="http://schemas.microsoft.com/office/drawing/2014/main" id="{CD34643B-9DF2-4310-8868-48252C3393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81" name="Freeform 28">
              <a:extLst>
                <a:ext uri="{FF2B5EF4-FFF2-40B4-BE49-F238E27FC236}">
                  <a16:creationId xmlns:a16="http://schemas.microsoft.com/office/drawing/2014/main" id="{4E020C4E-AF64-44A8-B830-779541D8D54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82" name="Freeform 29">
              <a:extLst>
                <a:ext uri="{FF2B5EF4-FFF2-40B4-BE49-F238E27FC236}">
                  <a16:creationId xmlns:a16="http://schemas.microsoft.com/office/drawing/2014/main" id="{D97BC3D3-B1B3-4825-9169-BBEF1DBCF05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83" name="Freeform 30">
              <a:extLst>
                <a:ext uri="{FF2B5EF4-FFF2-40B4-BE49-F238E27FC236}">
                  <a16:creationId xmlns:a16="http://schemas.microsoft.com/office/drawing/2014/main" id="{A750DC4F-1DAF-470E-98C6-6C68DEB933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84" name="Freeform 31">
              <a:extLst>
                <a:ext uri="{FF2B5EF4-FFF2-40B4-BE49-F238E27FC236}">
                  <a16:creationId xmlns:a16="http://schemas.microsoft.com/office/drawing/2014/main" id="{2F99594A-5BBD-4E10-A818-8BE52B7D952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grpSp>
      <p:sp>
        <p:nvSpPr>
          <p:cNvPr id="4" name="Ορθογώνιο 3">
            <a:extLst>
              <a:ext uri="{FF2B5EF4-FFF2-40B4-BE49-F238E27FC236}">
                <a16:creationId xmlns:a16="http://schemas.microsoft.com/office/drawing/2014/main" id="{89C6ABC2-2ACB-6AAA-9F20-2BA486624524}"/>
              </a:ext>
            </a:extLst>
          </p:cNvPr>
          <p:cNvSpPr/>
          <p:nvPr/>
        </p:nvSpPr>
        <p:spPr>
          <a:xfrm>
            <a:off x="911224" y="1903413"/>
            <a:ext cx="4818062" cy="2585323"/>
          </a:xfrm>
          <a:prstGeom prst="rect">
            <a:avLst/>
          </a:prstGeom>
          <a:noFill/>
        </p:spPr>
        <p:txBody>
          <a:bodyPr wrap="square" lIns="91440" tIns="45720" rIns="91440" bIns="45720">
            <a:spAutoFit/>
          </a:bodyPr>
          <a:lstStyle/>
          <a:p>
            <a:pPr algn="ctr"/>
            <a:r>
              <a:rPr lang="en-US" sz="5400" b="1" cap="none" spc="0" dirty="0">
                <a:ln w="22225">
                  <a:solidFill>
                    <a:schemeClr val="accent2"/>
                  </a:solidFill>
                  <a:prstDash val="solid"/>
                </a:ln>
                <a:solidFill>
                  <a:schemeClr val="accent2">
                    <a:lumMod val="40000"/>
                    <a:lumOff val="60000"/>
                  </a:schemeClr>
                </a:solidFill>
                <a:effectLst/>
              </a:rPr>
              <a:t>THANK YOU FOR YOUR TIME</a:t>
            </a:r>
            <a:endParaRPr lang="el-GR" sz="54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3878630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8000"/>
                <a:hueMod val="94000"/>
                <a:satMod val="148000"/>
                <a:lumMod val="150000"/>
              </a:schemeClr>
            </a:gs>
            <a:gs pos="100000">
              <a:schemeClr val="bg2">
                <a:shade val="92000"/>
                <a:hueMod val="104000"/>
                <a:satMod val="140000"/>
                <a:lumMod val="68000"/>
              </a:schemeClr>
            </a:gs>
          </a:gsLst>
          <a:lin ang="5040000" scaled="0"/>
        </a:gradFill>
        <a:effectLst/>
      </p:bgPr>
    </p:bg>
    <p:spTree>
      <p:nvGrpSpPr>
        <p:cNvPr id="1" name=""/>
        <p:cNvGrpSpPr/>
        <p:nvPr/>
      </p:nvGrpSpPr>
      <p:grpSpPr>
        <a:xfrm>
          <a:off x="0" y="0"/>
          <a:ext cx="0" cy="0"/>
          <a:chOff x="0" y="0"/>
          <a:chExt cx="0" cy="0"/>
        </a:xfrm>
      </p:grpSpPr>
      <p:pic>
        <p:nvPicPr>
          <p:cNvPr id="11" name="Picture 2">
            <a:extLst>
              <a:ext uri="{FF2B5EF4-FFF2-40B4-BE49-F238E27FC236}">
                <a16:creationId xmlns:a16="http://schemas.microsoft.com/office/drawing/2014/main" id="{174E31E4-530B-4247-962C-F46F5F66DF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1591" y="0"/>
            <a:ext cx="12192003" cy="6858001"/>
          </a:xfrm>
          <a:prstGeom prst="rect">
            <a:avLst/>
          </a:prstGeom>
          <a:noFill/>
          <a:extLst>
            <a:ext uri="{909E8E84-426E-40dd-AFC4-6F175D3DCCD1}">
              <a14:hiddenFill xmlns:a14="http://schemas.microsoft.com/office/drawing/2010/main" xmlns:a16="http://schemas.microsoft.com/office/drawing/2014/main" xmlns="">
                <a:solidFill>
                  <a:srgbClr val="FFFFFF"/>
                </a:solidFill>
              </a14:hiddenFill>
            </a:ext>
          </a:extLst>
        </p:spPr>
      </p:pic>
      <p:grpSp>
        <p:nvGrpSpPr>
          <p:cNvPr id="13" name="Group 12">
            <a:extLst>
              <a:ext uri="{FF2B5EF4-FFF2-40B4-BE49-F238E27FC236}">
                <a16:creationId xmlns:a16="http://schemas.microsoft.com/office/drawing/2014/main" id="{96FA2727-C33B-44D1-885B-76DC0424E57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053888" cy="6858001"/>
            <a:chOff x="-14288" y="0"/>
            <a:chExt cx="12053888" cy="6858001"/>
          </a:xfrm>
        </p:grpSpPr>
        <p:grpSp>
          <p:nvGrpSpPr>
            <p:cNvPr id="14" name="Group 13">
              <a:extLst>
                <a:ext uri="{FF2B5EF4-FFF2-40B4-BE49-F238E27FC236}">
                  <a16:creationId xmlns:a16="http://schemas.microsoft.com/office/drawing/2014/main" id="{4A64FD4C-29BA-46E7-AE31-AB38BB694295}"/>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6" name="Rectangle 5">
                <a:extLst>
                  <a:ext uri="{FF2B5EF4-FFF2-40B4-BE49-F238E27FC236}">
                    <a16:creationId xmlns:a16="http://schemas.microsoft.com/office/drawing/2014/main" id="{A28E5FB6-5905-4F5D-A6CE-E6222C405E5B}"/>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txBody>
              <a:bodyPr/>
              <a:lstStyle/>
              <a:p>
                <a:endParaRPr lang="el-GR"/>
              </a:p>
            </p:txBody>
          </p:sp>
          <p:sp>
            <p:nvSpPr>
              <p:cNvPr id="27" name="Freeform 6">
                <a:extLst>
                  <a:ext uri="{FF2B5EF4-FFF2-40B4-BE49-F238E27FC236}">
                    <a16:creationId xmlns:a16="http://schemas.microsoft.com/office/drawing/2014/main" id="{F838FE17-378C-4BCE-80C0-FDD1CB074E2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8" name="Freeform 7">
                <a:extLst>
                  <a:ext uri="{FF2B5EF4-FFF2-40B4-BE49-F238E27FC236}">
                    <a16:creationId xmlns:a16="http://schemas.microsoft.com/office/drawing/2014/main" id="{12A1474E-6A37-4F4D-A638-DD0EC0A5B5B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9" name="Freeform 8">
                <a:extLst>
                  <a:ext uri="{FF2B5EF4-FFF2-40B4-BE49-F238E27FC236}">
                    <a16:creationId xmlns:a16="http://schemas.microsoft.com/office/drawing/2014/main" id="{49EA8CC2-4D0F-4C86-9CA9-FC3792FED1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0" name="Freeform 9">
                <a:extLst>
                  <a:ext uri="{FF2B5EF4-FFF2-40B4-BE49-F238E27FC236}">
                    <a16:creationId xmlns:a16="http://schemas.microsoft.com/office/drawing/2014/main" id="{69548BD5-92E6-42BD-9719-16AA005C567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1" name="Freeform 10">
                <a:extLst>
                  <a:ext uri="{FF2B5EF4-FFF2-40B4-BE49-F238E27FC236}">
                    <a16:creationId xmlns:a16="http://schemas.microsoft.com/office/drawing/2014/main" id="{93005965-F240-4349-A563-515973BF01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2" name="Freeform 11">
                <a:extLst>
                  <a:ext uri="{FF2B5EF4-FFF2-40B4-BE49-F238E27FC236}">
                    <a16:creationId xmlns:a16="http://schemas.microsoft.com/office/drawing/2014/main" id="{277A546F-05BB-4274-A6A6-9DACC27ABC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3" name="Freeform 12">
                <a:extLst>
                  <a:ext uri="{FF2B5EF4-FFF2-40B4-BE49-F238E27FC236}">
                    <a16:creationId xmlns:a16="http://schemas.microsoft.com/office/drawing/2014/main" id="{7BE7FF91-E18E-41AA-A952-07CB0C02C8B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4" name="Freeform 13">
                <a:extLst>
                  <a:ext uri="{FF2B5EF4-FFF2-40B4-BE49-F238E27FC236}">
                    <a16:creationId xmlns:a16="http://schemas.microsoft.com/office/drawing/2014/main" id="{3F6A31AA-E4FB-4DD0-9AB1-BDD994CFA50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5" name="Freeform 14">
                <a:extLst>
                  <a:ext uri="{FF2B5EF4-FFF2-40B4-BE49-F238E27FC236}">
                    <a16:creationId xmlns:a16="http://schemas.microsoft.com/office/drawing/2014/main" id="{F99B8398-08D8-4C1E-8D7F-BAFB4D393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6" name="Freeform 15">
                <a:extLst>
                  <a:ext uri="{FF2B5EF4-FFF2-40B4-BE49-F238E27FC236}">
                    <a16:creationId xmlns:a16="http://schemas.microsoft.com/office/drawing/2014/main" id="{CD3984BB-CCC2-49D9-A80B-9507BE5A916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7" name="Line 16">
                <a:extLst>
                  <a:ext uri="{FF2B5EF4-FFF2-40B4-BE49-F238E27FC236}">
                    <a16:creationId xmlns:a16="http://schemas.microsoft.com/office/drawing/2014/main" id="{78FF7C07-82F5-4A64-9D71-29CBE1B79007}"/>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l-GR"/>
              </a:p>
            </p:txBody>
          </p:sp>
          <p:sp>
            <p:nvSpPr>
              <p:cNvPr id="38" name="Freeform 17">
                <a:extLst>
                  <a:ext uri="{FF2B5EF4-FFF2-40B4-BE49-F238E27FC236}">
                    <a16:creationId xmlns:a16="http://schemas.microsoft.com/office/drawing/2014/main" id="{7F1773CA-6AE7-4723-B072-CEC5F3829B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9" name="Freeform 18">
                <a:extLst>
                  <a:ext uri="{FF2B5EF4-FFF2-40B4-BE49-F238E27FC236}">
                    <a16:creationId xmlns:a16="http://schemas.microsoft.com/office/drawing/2014/main" id="{D5EC23E0-B877-4A62-B084-5407401FB6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0" name="Freeform 19">
                <a:extLst>
                  <a:ext uri="{FF2B5EF4-FFF2-40B4-BE49-F238E27FC236}">
                    <a16:creationId xmlns:a16="http://schemas.microsoft.com/office/drawing/2014/main" id="{633C4B0E-E7C6-4A1A-9D3A-80C8E3C59D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1" name="Freeform 20">
                <a:extLst>
                  <a:ext uri="{FF2B5EF4-FFF2-40B4-BE49-F238E27FC236}">
                    <a16:creationId xmlns:a16="http://schemas.microsoft.com/office/drawing/2014/main" id="{AB21372F-73AC-4C69-81F0-0D44D36F6E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2" name="Rectangle 21">
                <a:extLst>
                  <a:ext uri="{FF2B5EF4-FFF2-40B4-BE49-F238E27FC236}">
                    <a16:creationId xmlns:a16="http://schemas.microsoft.com/office/drawing/2014/main" id="{B5619D97-D7A8-4DFF-8AB1-F4B393C1B408}"/>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txBody>
              <a:bodyPr/>
              <a:lstStyle/>
              <a:p>
                <a:endParaRPr lang="el-GR"/>
              </a:p>
            </p:txBody>
          </p:sp>
          <p:sp>
            <p:nvSpPr>
              <p:cNvPr id="43" name="Freeform 22">
                <a:extLst>
                  <a:ext uri="{FF2B5EF4-FFF2-40B4-BE49-F238E27FC236}">
                    <a16:creationId xmlns:a16="http://schemas.microsoft.com/office/drawing/2014/main" id="{55E03CED-9618-41BB-898B-2FECEFD7B7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4" name="Freeform 23">
                <a:extLst>
                  <a:ext uri="{FF2B5EF4-FFF2-40B4-BE49-F238E27FC236}">
                    <a16:creationId xmlns:a16="http://schemas.microsoft.com/office/drawing/2014/main" id="{78F0A5C5-589E-4053-A41A-FA77210C3D8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5" name="Freeform 24">
                <a:extLst>
                  <a:ext uri="{FF2B5EF4-FFF2-40B4-BE49-F238E27FC236}">
                    <a16:creationId xmlns:a16="http://schemas.microsoft.com/office/drawing/2014/main" id="{AC2718F8-15C5-4DAB-B194-AAEE8A205E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6" name="Freeform 25">
                <a:extLst>
                  <a:ext uri="{FF2B5EF4-FFF2-40B4-BE49-F238E27FC236}">
                    <a16:creationId xmlns:a16="http://schemas.microsoft.com/office/drawing/2014/main" id="{23C6608B-EA21-4579-B33F-55E52AC2875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7" name="Freeform 26">
                <a:extLst>
                  <a:ext uri="{FF2B5EF4-FFF2-40B4-BE49-F238E27FC236}">
                    <a16:creationId xmlns:a16="http://schemas.microsoft.com/office/drawing/2014/main" id="{4A2FEFA2-D838-4CE1-90BA-B6C2EEB543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8" name="Freeform 27">
                <a:extLst>
                  <a:ext uri="{FF2B5EF4-FFF2-40B4-BE49-F238E27FC236}">
                    <a16:creationId xmlns:a16="http://schemas.microsoft.com/office/drawing/2014/main" id="{1A39CA24-DF18-4FCC-8265-36FC72ED58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9" name="Freeform 28">
                <a:extLst>
                  <a:ext uri="{FF2B5EF4-FFF2-40B4-BE49-F238E27FC236}">
                    <a16:creationId xmlns:a16="http://schemas.microsoft.com/office/drawing/2014/main" id="{50A32DBD-9B22-49C3-A628-A98533FBF4F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50" name="Freeform 29">
                <a:extLst>
                  <a:ext uri="{FF2B5EF4-FFF2-40B4-BE49-F238E27FC236}">
                    <a16:creationId xmlns:a16="http://schemas.microsoft.com/office/drawing/2014/main" id="{A3C0B30D-BB1A-4B3D-A162-3EBE6267F21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51" name="Freeform 30">
                <a:extLst>
                  <a:ext uri="{FF2B5EF4-FFF2-40B4-BE49-F238E27FC236}">
                    <a16:creationId xmlns:a16="http://schemas.microsoft.com/office/drawing/2014/main" id="{092B125A-1548-445E-8689-07BEEC8155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52" name="Freeform 31">
                <a:extLst>
                  <a:ext uri="{FF2B5EF4-FFF2-40B4-BE49-F238E27FC236}">
                    <a16:creationId xmlns:a16="http://schemas.microsoft.com/office/drawing/2014/main" id="{D6A7D7B9-9A7E-4FD2-A1B4-1C5CFAE5498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grpSp>
        <p:grpSp>
          <p:nvGrpSpPr>
            <p:cNvPr id="15" name="Group 14">
              <a:extLst>
                <a:ext uri="{FF2B5EF4-FFF2-40B4-BE49-F238E27FC236}">
                  <a16:creationId xmlns:a16="http://schemas.microsoft.com/office/drawing/2014/main" id="{DB1B0C3F-D935-4306-B5B1-6AA635881120}"/>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6" name="Freeform 32">
                <a:extLst>
                  <a:ext uri="{FF2B5EF4-FFF2-40B4-BE49-F238E27FC236}">
                    <a16:creationId xmlns:a16="http://schemas.microsoft.com/office/drawing/2014/main" id="{75BC67F5-D485-467A-BCCB-D062EB6DD0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17" name="Freeform 33">
                <a:extLst>
                  <a:ext uri="{FF2B5EF4-FFF2-40B4-BE49-F238E27FC236}">
                    <a16:creationId xmlns:a16="http://schemas.microsoft.com/office/drawing/2014/main" id="{7FB0B620-AB12-4F0B-AD1C-A47A5FBC632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18" name="Freeform 34">
                <a:extLst>
                  <a:ext uri="{FF2B5EF4-FFF2-40B4-BE49-F238E27FC236}">
                    <a16:creationId xmlns:a16="http://schemas.microsoft.com/office/drawing/2014/main" id="{6AEFA891-E591-4F7F-9DBA-FC78E9B8F1B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19" name="Freeform 35">
                <a:extLst>
                  <a:ext uri="{FF2B5EF4-FFF2-40B4-BE49-F238E27FC236}">
                    <a16:creationId xmlns:a16="http://schemas.microsoft.com/office/drawing/2014/main" id="{78921FFF-4B57-4E33-BE94-5A8BFC95E0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0" name="Freeform 36">
                <a:extLst>
                  <a:ext uri="{FF2B5EF4-FFF2-40B4-BE49-F238E27FC236}">
                    <a16:creationId xmlns:a16="http://schemas.microsoft.com/office/drawing/2014/main" id="{0C4A1658-5AAE-4925-B106-BC0A17862E7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1" name="Freeform 37">
                <a:extLst>
                  <a:ext uri="{FF2B5EF4-FFF2-40B4-BE49-F238E27FC236}">
                    <a16:creationId xmlns:a16="http://schemas.microsoft.com/office/drawing/2014/main" id="{DE6DF3EB-099A-427A-A999-3BAF3BCA94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2" name="Freeform 38">
                <a:extLst>
                  <a:ext uri="{FF2B5EF4-FFF2-40B4-BE49-F238E27FC236}">
                    <a16:creationId xmlns:a16="http://schemas.microsoft.com/office/drawing/2014/main" id="{CC595EFE-4690-4B81-83B1-F863B951B0E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3" name="Freeform 39">
                <a:extLst>
                  <a:ext uri="{FF2B5EF4-FFF2-40B4-BE49-F238E27FC236}">
                    <a16:creationId xmlns:a16="http://schemas.microsoft.com/office/drawing/2014/main" id="{400FAC39-AEAC-4B54-9694-29D537C203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4" name="Freeform 40">
                <a:extLst>
                  <a:ext uri="{FF2B5EF4-FFF2-40B4-BE49-F238E27FC236}">
                    <a16:creationId xmlns:a16="http://schemas.microsoft.com/office/drawing/2014/main" id="{C61298B0-056E-4D83-B168-1C054A17A0C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5" name="Rectangle 41">
                <a:extLst>
                  <a:ext uri="{FF2B5EF4-FFF2-40B4-BE49-F238E27FC236}">
                    <a16:creationId xmlns:a16="http://schemas.microsoft.com/office/drawing/2014/main" id="{9F9E69A2-F9B0-40C2-BDC8-143835426BEF}"/>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txBody>
              <a:bodyPr/>
              <a:lstStyle/>
              <a:p>
                <a:endParaRPr lang="el-GR"/>
              </a:p>
            </p:txBody>
          </p:sp>
        </p:grpSp>
      </p:grpSp>
      <p:sp useBgFill="1">
        <p:nvSpPr>
          <p:cNvPr id="54" name="Rectangle 53">
            <a:extLst>
              <a:ext uri="{FF2B5EF4-FFF2-40B4-BE49-F238E27FC236}">
                <a16:creationId xmlns:a16="http://schemas.microsoft.com/office/drawing/2014/main" id="{2EEF4763-EB4A-4A35-89EB-AD2763B48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2">
            <a:extLst>
              <a:ext uri="{FF2B5EF4-FFF2-40B4-BE49-F238E27FC236}">
                <a16:creationId xmlns:a16="http://schemas.microsoft.com/office/drawing/2014/main" id="{68859FDB-B74D-AB81-0E7A-639A5063B852}"/>
              </a:ext>
            </a:extLst>
          </p:cNvPr>
          <p:cNvSpPr>
            <a:spLocks noChangeArrowheads="1"/>
          </p:cNvSpPr>
          <p:nvPr/>
        </p:nvSpPr>
        <p:spPr bwMode="auto">
          <a:xfrm>
            <a:off x="0" y="225716"/>
            <a:ext cx="65" cy="241744"/>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7457" rIns="0" bIns="-17457"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a:ln>
                <a:noFill/>
              </a:ln>
              <a:solidFill>
                <a:schemeClr val="tx1"/>
              </a:solidFill>
              <a:effectLst/>
              <a:latin typeface="Arial" panose="020B0604020202020204" pitchFamily="34" charset="0"/>
            </a:endParaRPr>
          </a:p>
        </p:txBody>
      </p:sp>
      <p:graphicFrame>
        <p:nvGraphicFramePr>
          <p:cNvPr id="7" name="TextBox 2">
            <a:extLst>
              <a:ext uri="{FF2B5EF4-FFF2-40B4-BE49-F238E27FC236}">
                <a16:creationId xmlns:a16="http://schemas.microsoft.com/office/drawing/2014/main" id="{9AFC4AAF-A993-BDE9-1E47-757A3F2FFD9F}"/>
              </a:ext>
            </a:extLst>
          </p:cNvPr>
          <p:cNvGraphicFramePr/>
          <p:nvPr>
            <p:extLst>
              <p:ext uri="{D42A27DB-BD31-4B8C-83A1-F6EECF244321}">
                <p14:modId xmlns:p14="http://schemas.microsoft.com/office/powerpoint/2010/main" val="941059126"/>
              </p:ext>
            </p:extLst>
          </p:nvPr>
        </p:nvGraphicFramePr>
        <p:xfrm>
          <a:off x="1141411" y="636588"/>
          <a:ext cx="9905999" cy="56943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502576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EBFB6DB-905F-AF2B-FAB1-F2B26644112E}"/>
              </a:ext>
            </a:extLst>
          </p:cNvPr>
          <p:cNvSpPr txBox="1"/>
          <p:nvPr/>
        </p:nvSpPr>
        <p:spPr>
          <a:xfrm>
            <a:off x="235975" y="221228"/>
            <a:ext cx="11560278" cy="5632311"/>
          </a:xfrm>
          <a:prstGeom prst="rect">
            <a:avLst/>
          </a:prstGeom>
          <a:noFill/>
        </p:spPr>
        <p:txBody>
          <a:bodyPr wrap="square">
            <a:spAutoFit/>
          </a:bodyPr>
          <a:lstStyle/>
          <a:p>
            <a:endParaRPr lang="en-US" sz="1800" b="1" kern="0" dirty="0">
              <a:solidFill>
                <a:schemeClr val="bg2">
                  <a:lumMod val="75000"/>
                </a:schemeClr>
              </a:solidFill>
              <a:effectLst/>
              <a:ea typeface="Times New Roman" panose="02020603050405020304" pitchFamily="18" charset="0"/>
              <a:cs typeface="Times New Roman" panose="02020603050405020304" pitchFamily="18" charset="0"/>
            </a:endParaRPr>
          </a:p>
          <a:p>
            <a:r>
              <a:rPr lang="en-US" sz="2000" b="1" kern="0" dirty="0">
                <a:solidFill>
                  <a:schemeClr val="bg2">
                    <a:lumMod val="75000"/>
                  </a:schemeClr>
                </a:solidFill>
                <a:effectLst/>
                <a:ea typeface="Times New Roman" panose="02020603050405020304" pitchFamily="18" charset="0"/>
                <a:cs typeface="Times New Roman" panose="02020603050405020304" pitchFamily="18" charset="0"/>
              </a:rPr>
              <a:t>The impact of the Covid-19 pandemic on education</a:t>
            </a:r>
          </a:p>
          <a:p>
            <a:r>
              <a:rPr lang="el-GR" sz="1800" kern="100" dirty="0">
                <a:effectLst/>
                <a:ea typeface="Aptos" panose="020B0004020202020204" pitchFamily="34" charset="0"/>
                <a:cs typeface="Times New Roman" panose="02020603050405020304" pitchFamily="18" charset="0"/>
              </a:rPr>
              <a:t>As the </a:t>
            </a:r>
            <a:r>
              <a:rPr lang="el-GR" sz="1800" kern="100" dirty="0" err="1">
                <a:effectLst/>
                <a:ea typeface="Aptos" panose="020B0004020202020204" pitchFamily="34" charset="0"/>
                <a:cs typeface="Times New Roman" panose="02020603050405020304" pitchFamily="18" charset="0"/>
              </a:rPr>
              <a:t>world</a:t>
            </a:r>
            <a:r>
              <a:rPr lang="el-GR" sz="1800" kern="100" dirty="0">
                <a:effectLst/>
                <a:ea typeface="Aptos" panose="020B0004020202020204" pitchFamily="34" charset="0"/>
                <a:cs typeface="Times New Roman" panose="02020603050405020304" pitchFamily="18" charset="0"/>
              </a:rPr>
              <a:t> has </a:t>
            </a:r>
            <a:r>
              <a:rPr lang="el-GR" sz="1800" kern="100" dirty="0" err="1">
                <a:effectLst/>
                <a:ea typeface="Aptos" panose="020B0004020202020204" pitchFamily="34" charset="0"/>
                <a:cs typeface="Times New Roman" panose="02020603050405020304" pitchFamily="18" charset="0"/>
              </a:rPr>
              <a:t>been</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changing</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rapidly</a:t>
            </a:r>
            <a:r>
              <a:rPr lang="el-GR" sz="1800" kern="100" dirty="0">
                <a:effectLst/>
                <a:ea typeface="Aptos" panose="020B0004020202020204" pitchFamily="34" charset="0"/>
                <a:cs typeface="Times New Roman" panose="02020603050405020304" pitchFamily="18" charset="0"/>
              </a:rPr>
              <a:t> in </a:t>
            </a:r>
            <a:r>
              <a:rPr lang="el-GR" sz="1800" kern="100" dirty="0" err="1">
                <a:effectLst/>
                <a:ea typeface="Aptos" panose="020B0004020202020204" pitchFamily="34" charset="0"/>
                <a:cs typeface="Times New Roman" panose="02020603050405020304" pitchFamily="18" charset="0"/>
              </a:rPr>
              <a:t>recent</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years</a:t>
            </a:r>
            <a:r>
              <a:rPr lang="el-GR" sz="1800" kern="100" dirty="0">
                <a:effectLst/>
                <a:ea typeface="Aptos" panose="020B0004020202020204" pitchFamily="34" charset="0"/>
                <a:cs typeface="Times New Roman" panose="02020603050405020304" pitchFamily="18" charset="0"/>
              </a:rPr>
              <a:t> and the development of </a:t>
            </a:r>
            <a:r>
              <a:rPr lang="el-GR" sz="1800" kern="100" dirty="0" err="1">
                <a:effectLst/>
                <a:ea typeface="Aptos" panose="020B0004020202020204" pitchFamily="34" charset="0"/>
                <a:cs typeface="Times New Roman" panose="02020603050405020304" pitchFamily="18" charset="0"/>
              </a:rPr>
              <a:t>technology</a:t>
            </a:r>
            <a:r>
              <a:rPr lang="el-GR" sz="1800" kern="100" dirty="0">
                <a:effectLst/>
                <a:ea typeface="Aptos" panose="020B0004020202020204" pitchFamily="34" charset="0"/>
                <a:cs typeface="Times New Roman" panose="02020603050405020304" pitchFamily="18" charset="0"/>
              </a:rPr>
              <a:t> has </a:t>
            </a:r>
            <a:r>
              <a:rPr lang="el-GR" sz="1800" kern="100" dirty="0" err="1">
                <a:effectLst/>
                <a:ea typeface="Aptos" panose="020B0004020202020204" pitchFamily="34" charset="0"/>
                <a:cs typeface="Times New Roman" panose="02020603050405020304" pitchFamily="18" charset="0"/>
              </a:rPr>
              <a:t>impacted</a:t>
            </a:r>
            <a:r>
              <a:rPr lang="el-GR" sz="1800" kern="100" dirty="0">
                <a:effectLst/>
                <a:ea typeface="Aptos" panose="020B0004020202020204" pitchFamily="34" charset="0"/>
                <a:cs typeface="Times New Roman" panose="02020603050405020304" pitchFamily="18" charset="0"/>
              </a:rPr>
              <a:t> on the </a:t>
            </a:r>
            <a:r>
              <a:rPr lang="el-GR" sz="1800" kern="100" dirty="0" err="1">
                <a:effectLst/>
                <a:ea typeface="Aptos" panose="020B0004020202020204" pitchFamily="34" charset="0"/>
                <a:cs typeface="Times New Roman" panose="02020603050405020304" pitchFamily="18" charset="0"/>
              </a:rPr>
              <a:t>evolution</a:t>
            </a:r>
            <a:r>
              <a:rPr lang="el-GR" sz="1800" kern="100" dirty="0">
                <a:effectLst/>
                <a:ea typeface="Aptos" panose="020B0004020202020204" pitchFamily="34" charset="0"/>
                <a:cs typeface="Times New Roman" panose="02020603050405020304" pitchFamily="18" charset="0"/>
              </a:rPr>
              <a:t> of the </a:t>
            </a:r>
            <a:r>
              <a:rPr lang="el-GR" sz="1800" kern="100" dirty="0" err="1">
                <a:effectLst/>
                <a:ea typeface="Aptos" panose="020B0004020202020204" pitchFamily="34" charset="0"/>
                <a:cs typeface="Times New Roman" panose="02020603050405020304" pitchFamily="18" charset="0"/>
              </a:rPr>
              <a:t>economy</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society</a:t>
            </a:r>
            <a:r>
              <a:rPr lang="el-GR" sz="1800" kern="100" dirty="0">
                <a:effectLst/>
                <a:ea typeface="Aptos" panose="020B0004020202020204" pitchFamily="34" charset="0"/>
                <a:cs typeface="Times New Roman" panose="02020603050405020304" pitchFamily="18" charset="0"/>
              </a:rPr>
              <a:t> and education, the </a:t>
            </a:r>
            <a:r>
              <a:rPr lang="el-GR" sz="1800" kern="100" dirty="0" err="1">
                <a:effectLst/>
                <a:ea typeface="Aptos" panose="020B0004020202020204" pitchFamily="34" charset="0"/>
                <a:cs typeface="Times New Roman" panose="02020603050405020304" pitchFamily="18" charset="0"/>
              </a:rPr>
              <a:t>era</a:t>
            </a:r>
            <a:r>
              <a:rPr lang="el-GR" sz="1800" kern="100" dirty="0">
                <a:effectLst/>
                <a:ea typeface="Aptos" panose="020B0004020202020204" pitchFamily="34" charset="0"/>
                <a:cs typeface="Times New Roman" panose="02020603050405020304" pitchFamily="18" charset="0"/>
              </a:rPr>
              <a:t> of the Covid-19 pandemic has </a:t>
            </a:r>
            <a:r>
              <a:rPr lang="el-GR" sz="1800" kern="100" dirty="0" err="1">
                <a:effectLst/>
                <a:ea typeface="Aptos" panose="020B0004020202020204" pitchFamily="34" charset="0"/>
                <a:cs typeface="Times New Roman" panose="02020603050405020304" pitchFamily="18" charset="0"/>
              </a:rPr>
              <a:t>been</a:t>
            </a:r>
            <a:r>
              <a:rPr lang="el-GR" sz="1800" kern="100" dirty="0">
                <a:effectLst/>
                <a:ea typeface="Aptos" panose="020B0004020202020204" pitchFamily="34" charset="0"/>
                <a:cs typeface="Times New Roman" panose="02020603050405020304" pitchFamily="18" charset="0"/>
              </a:rPr>
              <a:t> a </a:t>
            </a:r>
            <a:r>
              <a:rPr lang="el-GR" sz="1800" kern="100" dirty="0" err="1">
                <a:effectLst/>
                <a:ea typeface="Aptos" panose="020B0004020202020204" pitchFamily="34" charset="0"/>
                <a:cs typeface="Times New Roman" panose="02020603050405020304" pitchFamily="18" charset="0"/>
              </a:rPr>
              <a:t>brake</a:t>
            </a:r>
            <a:r>
              <a:rPr lang="el-GR" sz="1800" kern="100" dirty="0">
                <a:effectLst/>
                <a:ea typeface="Aptos" panose="020B0004020202020204" pitchFamily="34" charset="0"/>
                <a:cs typeface="Times New Roman" panose="02020603050405020304" pitchFamily="18" charset="0"/>
              </a:rPr>
              <a:t> on the </a:t>
            </a:r>
            <a:r>
              <a:rPr lang="el-GR" sz="1800" kern="100" dirty="0" err="1">
                <a:effectLst/>
                <a:ea typeface="Aptos" panose="020B0004020202020204" pitchFamily="34" charset="0"/>
                <a:cs typeface="Times New Roman" panose="02020603050405020304" pitchFamily="18" charset="0"/>
              </a:rPr>
              <a:t>rapid</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progress</a:t>
            </a:r>
            <a:r>
              <a:rPr lang="el-GR" sz="1800" kern="100" dirty="0">
                <a:effectLst/>
                <a:ea typeface="Aptos" panose="020B0004020202020204" pitchFamily="34" charset="0"/>
                <a:cs typeface="Times New Roman" panose="02020603050405020304" pitchFamily="18" charset="0"/>
              </a:rPr>
              <a:t> of the </a:t>
            </a:r>
            <a:r>
              <a:rPr lang="el-GR" sz="1800" kern="100" dirty="0" err="1">
                <a:effectLst/>
                <a:ea typeface="Aptos" panose="020B0004020202020204" pitchFamily="34" charset="0"/>
                <a:cs typeface="Times New Roman" panose="02020603050405020304" pitchFamily="18" charset="0"/>
              </a:rPr>
              <a:t>above</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sectors</a:t>
            </a:r>
            <a:r>
              <a:rPr lang="el-GR" sz="1800" kern="100" dirty="0">
                <a:effectLst/>
                <a:ea typeface="Aptos" panose="020B0004020202020204" pitchFamily="34" charset="0"/>
                <a:cs typeface="Times New Roman" panose="02020603050405020304" pitchFamily="18" charset="0"/>
              </a:rPr>
              <a:t>.</a:t>
            </a:r>
            <a:r>
              <a:rPr lang="el-GR" sz="1800" kern="0" dirty="0">
                <a:solidFill>
                  <a:srgbClr val="1F1F1F"/>
                </a:solidFill>
                <a:effectLst/>
                <a:ea typeface="Times New Roman" panose="02020603050405020304" pitchFamily="18" charset="0"/>
                <a:cs typeface="Courier New" panose="02070309020205020404" pitchFamily="49" charset="0"/>
              </a:rPr>
              <a:t> </a:t>
            </a:r>
            <a:r>
              <a:rPr lang="el-GR" sz="1800" kern="100" dirty="0" err="1">
                <a:effectLst/>
                <a:ea typeface="Aptos" panose="020B0004020202020204" pitchFamily="34" charset="0"/>
                <a:cs typeface="Times New Roman" panose="02020603050405020304" pitchFamily="18" charset="0"/>
              </a:rPr>
              <a:t>Humanity</a:t>
            </a:r>
            <a:r>
              <a:rPr lang="el-GR" sz="1800" kern="100" dirty="0">
                <a:effectLst/>
                <a:ea typeface="Aptos" panose="020B0004020202020204" pitchFamily="34" charset="0"/>
                <a:cs typeface="Times New Roman" panose="02020603050405020304" pitchFamily="18" charset="0"/>
              </a:rPr>
              <a:t> suffered a </a:t>
            </a:r>
            <a:r>
              <a:rPr lang="el-GR" sz="1800" kern="100" dirty="0" err="1">
                <a:effectLst/>
                <a:ea typeface="Aptos" panose="020B0004020202020204" pitchFamily="34" charset="0"/>
                <a:cs typeface="Times New Roman" panose="02020603050405020304" pitchFamily="18" charset="0"/>
              </a:rPr>
              <a:t>shock</a:t>
            </a:r>
            <a:r>
              <a:rPr lang="el-GR" sz="1800" kern="100" dirty="0">
                <a:effectLst/>
                <a:ea typeface="Aptos" panose="020B0004020202020204" pitchFamily="34" charset="0"/>
                <a:cs typeface="Times New Roman" panose="02020603050405020304" pitchFamily="18" charset="0"/>
              </a:rPr>
              <a:t> and </a:t>
            </a:r>
            <a:r>
              <a:rPr lang="el-GR" sz="1800" kern="100" dirty="0" err="1">
                <a:effectLst/>
                <a:ea typeface="Aptos" panose="020B0004020202020204" pitchFamily="34" charset="0"/>
                <a:cs typeface="Times New Roman" panose="02020603050405020304" pitchFamily="18" charset="0"/>
              </a:rPr>
              <a:t>governments</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worldwide</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working</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together</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imposed</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harsh</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measures</a:t>
            </a:r>
            <a:r>
              <a:rPr lang="el-GR" sz="1800" kern="100" dirty="0">
                <a:effectLst/>
                <a:ea typeface="Aptos" panose="020B0004020202020204" pitchFamily="34" charset="0"/>
                <a:cs typeface="Times New Roman" panose="02020603050405020304" pitchFamily="18" charset="0"/>
              </a:rPr>
              <a:t> to </a:t>
            </a:r>
            <a:r>
              <a:rPr lang="el-GR" sz="1800" kern="100" dirty="0" err="1">
                <a:effectLst/>
                <a:ea typeface="Aptos" panose="020B0004020202020204" pitchFamily="34" charset="0"/>
                <a:cs typeface="Times New Roman" panose="02020603050405020304" pitchFamily="18" charset="0"/>
              </a:rPr>
              <a:t>limit</a:t>
            </a:r>
            <a:r>
              <a:rPr lang="el-GR" sz="1800" kern="100" dirty="0">
                <a:effectLst/>
                <a:ea typeface="Aptos" panose="020B0004020202020204" pitchFamily="34" charset="0"/>
                <a:cs typeface="Times New Roman" panose="02020603050405020304" pitchFamily="18" charset="0"/>
              </a:rPr>
              <a:t> the </a:t>
            </a:r>
            <a:r>
              <a:rPr lang="el-GR" sz="1800" kern="100" dirty="0" err="1">
                <a:effectLst/>
                <a:ea typeface="Aptos" panose="020B0004020202020204" pitchFamily="34" charset="0"/>
                <a:cs typeface="Times New Roman" panose="02020603050405020304" pitchFamily="18" charset="0"/>
              </a:rPr>
              <a:t>spread</a:t>
            </a:r>
            <a:r>
              <a:rPr lang="el-GR" sz="1800" kern="100" dirty="0">
                <a:effectLst/>
                <a:ea typeface="Aptos" panose="020B0004020202020204" pitchFamily="34" charset="0"/>
                <a:cs typeface="Times New Roman" panose="02020603050405020304" pitchFamily="18" charset="0"/>
              </a:rPr>
              <a:t> of the </a:t>
            </a:r>
            <a:r>
              <a:rPr lang="el-GR" sz="1800" kern="100" dirty="0" err="1">
                <a:effectLst/>
                <a:ea typeface="Aptos" panose="020B0004020202020204" pitchFamily="34" charset="0"/>
                <a:cs typeface="Times New Roman" panose="02020603050405020304" pitchFamily="18" charset="0"/>
              </a:rPr>
              <a:t>virus</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but</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at</a:t>
            </a:r>
            <a:r>
              <a:rPr lang="el-GR" sz="1800" kern="100" dirty="0">
                <a:effectLst/>
                <a:ea typeface="Aptos" panose="020B0004020202020204" pitchFamily="34" charset="0"/>
                <a:cs typeface="Times New Roman" panose="02020603050405020304" pitchFamily="18" charset="0"/>
              </a:rPr>
              <a:t> the </a:t>
            </a:r>
            <a:r>
              <a:rPr lang="el-GR" sz="1800" kern="100" dirty="0" err="1">
                <a:effectLst/>
                <a:ea typeface="Aptos" panose="020B0004020202020204" pitchFamily="34" charset="0"/>
                <a:cs typeface="Times New Roman" panose="02020603050405020304" pitchFamily="18" charset="0"/>
              </a:rPr>
              <a:t>same</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time</a:t>
            </a:r>
            <a:r>
              <a:rPr lang="el-GR" sz="1800" kern="100" dirty="0">
                <a:effectLst/>
                <a:ea typeface="Aptos" panose="020B0004020202020204" pitchFamily="34" charset="0"/>
                <a:cs typeface="Times New Roman" panose="02020603050405020304" pitchFamily="18" charset="0"/>
              </a:rPr>
              <a:t> to </a:t>
            </a:r>
            <a:r>
              <a:rPr lang="el-GR" sz="1800" kern="100" dirty="0" err="1">
                <a:effectLst/>
                <a:ea typeface="Aptos" panose="020B0004020202020204" pitchFamily="34" charset="0"/>
                <a:cs typeface="Times New Roman" panose="02020603050405020304" pitchFamily="18" charset="0"/>
              </a:rPr>
              <a:t>allow</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people's</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daily</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lives</a:t>
            </a:r>
            <a:r>
              <a:rPr lang="el-GR" sz="1800" kern="100" dirty="0">
                <a:effectLst/>
                <a:ea typeface="Aptos" panose="020B0004020202020204" pitchFamily="34" charset="0"/>
                <a:cs typeface="Times New Roman" panose="02020603050405020304" pitchFamily="18" charset="0"/>
              </a:rPr>
              <a:t> to </a:t>
            </a:r>
            <a:r>
              <a:rPr lang="el-GR" sz="1800" kern="100" dirty="0" err="1">
                <a:effectLst/>
                <a:ea typeface="Aptos" panose="020B0004020202020204" pitchFamily="34" charset="0"/>
                <a:cs typeface="Times New Roman" panose="02020603050405020304" pitchFamily="18" charset="0"/>
              </a:rPr>
              <a:t>continue</a:t>
            </a:r>
            <a:r>
              <a:rPr lang="el-GR" sz="1800" kern="100" dirty="0">
                <a:effectLst/>
                <a:ea typeface="Aptos" panose="020B0004020202020204" pitchFamily="34" charset="0"/>
                <a:cs typeface="Times New Roman" panose="02020603050405020304" pitchFamily="18" charset="0"/>
              </a:rPr>
              <a:t>, as </a:t>
            </a:r>
            <a:r>
              <a:rPr lang="el-GR" sz="1800" kern="100" dirty="0" err="1">
                <a:effectLst/>
                <a:ea typeface="Aptos" panose="020B0004020202020204" pitchFamily="34" charset="0"/>
                <a:cs typeface="Times New Roman" panose="02020603050405020304" pitchFamily="18" charset="0"/>
              </a:rPr>
              <a:t>much</a:t>
            </a:r>
            <a:r>
              <a:rPr lang="el-GR" sz="1800" kern="100" dirty="0">
                <a:effectLst/>
                <a:ea typeface="Aptos" panose="020B0004020202020204" pitchFamily="34" charset="0"/>
                <a:cs typeface="Times New Roman" panose="02020603050405020304" pitchFamily="18" charset="0"/>
              </a:rPr>
              <a:t> as </a:t>
            </a:r>
            <a:r>
              <a:rPr lang="el-GR" sz="1800" kern="100" dirty="0" err="1">
                <a:effectLst/>
                <a:ea typeface="Aptos" panose="020B0004020202020204" pitchFamily="34" charset="0"/>
                <a:cs typeface="Times New Roman" panose="02020603050405020304" pitchFamily="18" charset="0"/>
              </a:rPr>
              <a:t>possible</a:t>
            </a:r>
            <a:r>
              <a:rPr lang="el-GR" sz="1800" kern="100" dirty="0">
                <a:effectLst/>
                <a:ea typeface="Aptos" panose="020B0004020202020204" pitchFamily="34" charset="0"/>
                <a:cs typeface="Times New Roman" panose="02020603050405020304" pitchFamily="18" charset="0"/>
              </a:rPr>
              <a:t>.</a:t>
            </a:r>
            <a:r>
              <a:rPr lang="el-GR" sz="1800" kern="0" dirty="0">
                <a:solidFill>
                  <a:srgbClr val="1F1F1F"/>
                </a:solidFill>
                <a:effectLst/>
                <a:ea typeface="Times New Roman" panose="02020603050405020304" pitchFamily="18" charset="0"/>
                <a:cs typeface="Courier New" panose="02070309020205020404" pitchFamily="49" charset="0"/>
              </a:rPr>
              <a:t> </a:t>
            </a:r>
            <a:r>
              <a:rPr lang="el-GR" sz="1800" kern="100" dirty="0">
                <a:effectLst/>
                <a:ea typeface="Aptos" panose="020B0004020202020204" pitchFamily="34" charset="0"/>
                <a:cs typeface="Times New Roman" panose="02020603050405020304" pitchFamily="18" charset="0"/>
              </a:rPr>
              <a:t>This </a:t>
            </a:r>
            <a:r>
              <a:rPr lang="el-GR" sz="1800" kern="100" dirty="0" err="1">
                <a:effectLst/>
                <a:ea typeface="Aptos" panose="020B0004020202020204" pitchFamily="34" charset="0"/>
                <a:cs typeface="Times New Roman" panose="02020603050405020304" pitchFamily="18" charset="0"/>
              </a:rPr>
              <a:t>unexpected</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situation</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created</a:t>
            </a:r>
            <a:r>
              <a:rPr lang="el-GR" sz="1800" kern="100" dirty="0">
                <a:effectLst/>
                <a:ea typeface="Aptos" panose="020B0004020202020204" pitchFamily="34" charset="0"/>
                <a:cs typeface="Times New Roman" panose="02020603050405020304" pitchFamily="18" charset="0"/>
              </a:rPr>
              <a:t> a crisis in education and the </a:t>
            </a:r>
            <a:r>
              <a:rPr lang="el-GR" sz="1800" kern="100" dirty="0" err="1">
                <a:effectLst/>
                <a:ea typeface="Aptos" panose="020B0004020202020204" pitchFamily="34" charset="0"/>
                <a:cs typeface="Times New Roman" panose="02020603050405020304" pitchFamily="18" charset="0"/>
              </a:rPr>
              <a:t>Ministries</a:t>
            </a:r>
            <a:r>
              <a:rPr lang="el-GR" sz="1800" kern="100" dirty="0">
                <a:effectLst/>
                <a:ea typeface="Aptos" panose="020B0004020202020204" pitchFamily="34" charset="0"/>
                <a:cs typeface="Times New Roman" panose="02020603050405020304" pitchFamily="18" charset="0"/>
              </a:rPr>
              <a:t> of Education and the relevant policy-making bodies of several </a:t>
            </a:r>
            <a:r>
              <a:rPr lang="el-GR" sz="1800" kern="100" dirty="0" err="1">
                <a:effectLst/>
                <a:ea typeface="Aptos" panose="020B0004020202020204" pitchFamily="34" charset="0"/>
                <a:cs typeface="Times New Roman" panose="02020603050405020304" pitchFamily="18" charset="0"/>
              </a:rPr>
              <a:t>countries</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recommended</a:t>
            </a:r>
            <a:r>
              <a:rPr lang="el-GR" sz="1800" kern="100" dirty="0">
                <a:effectLst/>
                <a:ea typeface="Aptos" panose="020B0004020202020204" pitchFamily="34" charset="0"/>
                <a:cs typeface="Times New Roman" panose="02020603050405020304" pitchFamily="18" charset="0"/>
              </a:rPr>
              <a:t> the </a:t>
            </a:r>
            <a:r>
              <a:rPr lang="el-GR" sz="1800" kern="100" dirty="0" err="1">
                <a:effectLst/>
                <a:ea typeface="Aptos" panose="020B0004020202020204" pitchFamily="34" charset="0"/>
                <a:cs typeface="Times New Roman" panose="02020603050405020304" pitchFamily="18" charset="0"/>
              </a:rPr>
              <a:t>implementation</a:t>
            </a:r>
            <a:r>
              <a:rPr lang="el-GR" sz="1800" kern="100" dirty="0">
                <a:effectLst/>
                <a:ea typeface="Aptos" panose="020B0004020202020204" pitchFamily="34" charset="0"/>
                <a:cs typeface="Times New Roman" panose="02020603050405020304" pitchFamily="18" charset="0"/>
              </a:rPr>
              <a:t> of distance learning to </a:t>
            </a:r>
            <a:r>
              <a:rPr lang="el-GR" sz="1800" kern="100" dirty="0" err="1">
                <a:effectLst/>
                <a:ea typeface="Aptos" panose="020B0004020202020204" pitchFamily="34" charset="0"/>
                <a:cs typeface="Times New Roman" panose="02020603050405020304" pitchFamily="18" charset="0"/>
              </a:rPr>
              <a:t>continue</a:t>
            </a:r>
            <a:r>
              <a:rPr lang="el-GR" sz="1800" kern="100" dirty="0">
                <a:effectLst/>
                <a:ea typeface="Aptos" panose="020B0004020202020204" pitchFamily="34" charset="0"/>
                <a:cs typeface="Times New Roman" panose="02020603050405020304" pitchFamily="18" charset="0"/>
              </a:rPr>
              <a:t> the educational process.</a:t>
            </a:r>
            <a:r>
              <a:rPr lang="el-GR" sz="1800" kern="0" dirty="0">
                <a:solidFill>
                  <a:srgbClr val="1F1F1F"/>
                </a:solidFill>
                <a:effectLst/>
                <a:ea typeface="Times New Roman" panose="02020603050405020304" pitchFamily="18" charset="0"/>
                <a:cs typeface="Courier New" panose="02070309020205020404" pitchFamily="49" charset="0"/>
              </a:rPr>
              <a:t> </a:t>
            </a:r>
            <a:r>
              <a:rPr lang="el-GR" sz="1800" kern="100" dirty="0" err="1">
                <a:effectLst/>
                <a:ea typeface="Aptos" panose="020B0004020202020204" pitchFamily="34" charset="0"/>
                <a:cs typeface="Times New Roman" panose="02020603050405020304" pitchFamily="18" charset="0"/>
              </a:rPr>
              <a:t>Online</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teaching</a:t>
            </a:r>
            <a:r>
              <a:rPr lang="el-GR" sz="1800" kern="100" dirty="0">
                <a:effectLst/>
                <a:ea typeface="Aptos" panose="020B0004020202020204" pitchFamily="34" charset="0"/>
                <a:cs typeface="Times New Roman" panose="02020603050405020304" pitchFamily="18" charset="0"/>
              </a:rPr>
              <a:t> was </a:t>
            </a:r>
            <a:r>
              <a:rPr lang="el-GR" sz="1800" kern="100" dirty="0" err="1">
                <a:effectLst/>
                <a:ea typeface="Aptos" panose="020B0004020202020204" pitchFamily="34" charset="0"/>
                <a:cs typeface="Times New Roman" panose="02020603050405020304" pitchFamily="18" charset="0"/>
              </a:rPr>
              <a:t>considered</a:t>
            </a:r>
            <a:r>
              <a:rPr lang="el-GR" sz="1800" kern="100" dirty="0">
                <a:effectLst/>
                <a:ea typeface="Aptos" panose="020B0004020202020204" pitchFamily="34" charset="0"/>
                <a:cs typeface="Times New Roman" panose="02020603050405020304" pitchFamily="18" charset="0"/>
              </a:rPr>
              <a:t> the most </a:t>
            </a:r>
            <a:r>
              <a:rPr lang="el-GR" sz="1800" kern="100" dirty="0" err="1">
                <a:effectLst/>
                <a:ea typeface="Aptos" panose="020B0004020202020204" pitchFamily="34" charset="0"/>
                <a:cs typeface="Times New Roman" panose="02020603050405020304" pitchFamily="18" charset="0"/>
              </a:rPr>
              <a:t>appropriate</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method</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at</a:t>
            </a:r>
            <a:r>
              <a:rPr lang="el-GR" sz="1800" kern="100" dirty="0">
                <a:effectLst/>
                <a:ea typeface="Aptos" panose="020B0004020202020204" pitchFamily="34" charset="0"/>
                <a:cs typeface="Times New Roman" panose="02020603050405020304" pitchFamily="18" charset="0"/>
              </a:rPr>
              <a:t> that </a:t>
            </a:r>
            <a:r>
              <a:rPr lang="el-GR" sz="1800" kern="100" dirty="0" err="1">
                <a:effectLst/>
                <a:ea typeface="Aptos" panose="020B0004020202020204" pitchFamily="34" charset="0"/>
                <a:cs typeface="Times New Roman" panose="02020603050405020304" pitchFamily="18" charset="0"/>
              </a:rPr>
              <a:t>time</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so</a:t>
            </a:r>
            <a:r>
              <a:rPr lang="el-GR" sz="1800" kern="100" dirty="0">
                <a:effectLst/>
                <a:ea typeface="Aptos" panose="020B0004020202020204" pitchFamily="34" charset="0"/>
                <a:cs typeface="Times New Roman" panose="02020603050405020304" pitchFamily="18" charset="0"/>
              </a:rPr>
              <a:t> that </a:t>
            </a:r>
            <a:r>
              <a:rPr lang="el-GR" sz="1800" kern="100" dirty="0" err="1">
                <a:effectLst/>
                <a:ea typeface="Aptos" panose="020B0004020202020204" pitchFamily="34" charset="0"/>
                <a:cs typeface="Times New Roman" panose="02020603050405020304" pitchFamily="18" charset="0"/>
              </a:rPr>
              <a:t>students</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would</a:t>
            </a:r>
            <a:r>
              <a:rPr lang="el-GR" sz="1800" kern="100" dirty="0">
                <a:effectLst/>
                <a:ea typeface="Aptos" panose="020B0004020202020204" pitchFamily="34" charset="0"/>
                <a:cs typeface="Times New Roman" panose="02020603050405020304" pitchFamily="18" charset="0"/>
              </a:rPr>
              <a:t> not be </a:t>
            </a:r>
            <a:r>
              <a:rPr lang="el-GR" sz="1800" kern="100" dirty="0" err="1">
                <a:effectLst/>
                <a:ea typeface="Aptos" panose="020B0004020202020204" pitchFamily="34" charset="0"/>
                <a:cs typeface="Times New Roman" panose="02020603050405020304" pitchFamily="18" charset="0"/>
              </a:rPr>
              <a:t>cut</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off</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from</a:t>
            </a:r>
            <a:r>
              <a:rPr lang="el-GR" sz="1800" kern="100" dirty="0">
                <a:effectLst/>
                <a:ea typeface="Aptos" panose="020B0004020202020204" pitchFamily="34" charset="0"/>
                <a:cs typeface="Times New Roman" panose="02020603050405020304" pitchFamily="18" charset="0"/>
              </a:rPr>
              <a:t> their educational </a:t>
            </a:r>
            <a:r>
              <a:rPr lang="el-GR" sz="1800" kern="100" dirty="0" err="1">
                <a:effectLst/>
                <a:ea typeface="Aptos" panose="020B0004020202020204" pitchFamily="34" charset="0"/>
                <a:cs typeface="Times New Roman" panose="02020603050405020304" pitchFamily="18" charset="0"/>
              </a:rPr>
              <a:t>path</a:t>
            </a:r>
            <a:r>
              <a:rPr lang="el-GR" sz="1800" kern="100" dirty="0">
                <a:effectLst/>
                <a:ea typeface="Aptos" panose="020B0004020202020204" pitchFamily="34" charset="0"/>
                <a:cs typeface="Times New Roman" panose="02020603050405020304" pitchFamily="18" charset="0"/>
              </a:rPr>
              <a:t> and teachers </a:t>
            </a:r>
            <a:r>
              <a:rPr lang="el-GR" sz="1800" kern="100" dirty="0" err="1">
                <a:effectLst/>
                <a:ea typeface="Aptos" panose="020B0004020202020204" pitchFamily="34" charset="0"/>
                <a:cs typeface="Times New Roman" panose="02020603050405020304" pitchFamily="18" charset="0"/>
              </a:rPr>
              <a:t>could</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continue</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teaching</a:t>
            </a:r>
            <a:r>
              <a:rPr lang="el-GR" sz="1800" kern="100" dirty="0">
                <a:effectLst/>
                <a:ea typeface="Aptos" panose="020B0004020202020204" pitchFamily="34" charset="0"/>
                <a:cs typeface="Times New Roman" panose="02020603050405020304" pitchFamily="18" charset="0"/>
              </a:rPr>
              <a:t>.</a:t>
            </a:r>
            <a:r>
              <a:rPr lang="el-GR" sz="1800" kern="0" dirty="0">
                <a:solidFill>
                  <a:srgbClr val="1F1F1F"/>
                </a:solidFill>
                <a:effectLst/>
                <a:ea typeface="Times New Roman" panose="02020603050405020304" pitchFamily="18" charset="0"/>
                <a:cs typeface="Courier New" panose="02070309020205020404" pitchFamily="49" charset="0"/>
              </a:rPr>
              <a:t> </a:t>
            </a:r>
            <a:r>
              <a:rPr lang="el-GR" sz="1800" kern="100" dirty="0">
                <a:effectLst/>
                <a:ea typeface="Aptos" panose="020B0004020202020204" pitchFamily="34" charset="0"/>
                <a:cs typeface="Times New Roman" panose="02020603050405020304" pitchFamily="18" charset="0"/>
              </a:rPr>
              <a:t>The </a:t>
            </a:r>
            <a:r>
              <a:rPr lang="el-GR" sz="1800" kern="100" dirty="0" err="1">
                <a:effectLst/>
                <a:ea typeface="Aptos" panose="020B0004020202020204" pitchFamily="34" charset="0"/>
                <a:cs typeface="Times New Roman" panose="02020603050405020304" pitchFamily="18" charset="0"/>
              </a:rPr>
              <a:t>use</a:t>
            </a:r>
            <a:r>
              <a:rPr lang="el-GR" sz="1800" kern="100" dirty="0">
                <a:effectLst/>
                <a:ea typeface="Aptos" panose="020B0004020202020204" pitchFamily="34" charset="0"/>
                <a:cs typeface="Times New Roman" panose="02020603050405020304" pitchFamily="18" charset="0"/>
              </a:rPr>
              <a:t> of </a:t>
            </a:r>
            <a:r>
              <a:rPr lang="el-GR" sz="1800" kern="100" dirty="0" err="1">
                <a:effectLst/>
                <a:ea typeface="Aptos" panose="020B0004020202020204" pitchFamily="34" charset="0"/>
                <a:cs typeface="Times New Roman" panose="02020603050405020304" pitchFamily="18" charset="0"/>
              </a:rPr>
              <a:t>technology</a:t>
            </a:r>
            <a:r>
              <a:rPr lang="el-GR" sz="1800" kern="100" dirty="0">
                <a:effectLst/>
                <a:ea typeface="Aptos" panose="020B0004020202020204" pitchFamily="34" charset="0"/>
                <a:cs typeface="Times New Roman" panose="02020603050405020304" pitchFamily="18" charset="0"/>
              </a:rPr>
              <a:t> is </a:t>
            </a:r>
            <a:r>
              <a:rPr lang="el-GR" sz="1800" kern="100" dirty="0" err="1">
                <a:effectLst/>
                <a:ea typeface="Aptos" panose="020B0004020202020204" pitchFamily="34" charset="0"/>
                <a:cs typeface="Times New Roman" panose="02020603050405020304" pitchFamily="18" charset="0"/>
              </a:rPr>
              <a:t>crucial</a:t>
            </a:r>
            <a:r>
              <a:rPr lang="el-GR" sz="1800" kern="100" dirty="0">
                <a:effectLst/>
                <a:ea typeface="Aptos" panose="020B0004020202020204" pitchFamily="34" charset="0"/>
                <a:cs typeface="Times New Roman" panose="02020603050405020304" pitchFamily="18" charset="0"/>
              </a:rPr>
              <a:t> in the </a:t>
            </a:r>
            <a:r>
              <a:rPr lang="el-GR" sz="1800" kern="100" dirty="0" err="1">
                <a:effectLst/>
                <a:ea typeface="Aptos" panose="020B0004020202020204" pitchFamily="34" charset="0"/>
                <a:cs typeface="Times New Roman" panose="02020603050405020304" pitchFamily="18" charset="0"/>
              </a:rPr>
              <a:t>implementation</a:t>
            </a:r>
            <a:r>
              <a:rPr lang="el-GR" sz="1800" kern="100" dirty="0">
                <a:effectLst/>
                <a:ea typeface="Aptos" panose="020B0004020202020204" pitchFamily="34" charset="0"/>
                <a:cs typeface="Times New Roman" panose="02020603050405020304" pitchFamily="18" charset="0"/>
              </a:rPr>
              <a:t> of distance learning and during the pandemic, new technologies </a:t>
            </a:r>
            <a:r>
              <a:rPr lang="el-GR" sz="1800" kern="100" dirty="0" err="1">
                <a:effectLst/>
                <a:ea typeface="Aptos" panose="020B0004020202020204" pitchFamily="34" charset="0"/>
                <a:cs typeface="Times New Roman" panose="02020603050405020304" pitchFamily="18" charset="0"/>
              </a:rPr>
              <a:t>have</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greatly</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assisted</a:t>
            </a:r>
            <a:r>
              <a:rPr lang="el-GR" sz="1800" kern="100" dirty="0">
                <a:effectLst/>
                <a:ea typeface="Aptos" panose="020B0004020202020204" pitchFamily="34" charset="0"/>
                <a:cs typeface="Times New Roman" panose="02020603050405020304" pitchFamily="18" charset="0"/>
              </a:rPr>
              <a:t> education, as they </a:t>
            </a:r>
            <a:r>
              <a:rPr lang="el-GR" sz="1800" kern="100" dirty="0" err="1">
                <a:effectLst/>
                <a:ea typeface="Aptos" panose="020B0004020202020204" pitchFamily="34" charset="0"/>
                <a:cs typeface="Times New Roman" panose="02020603050405020304" pitchFamily="18" charset="0"/>
              </a:rPr>
              <a:t>have</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allowed</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schools</a:t>
            </a:r>
            <a:r>
              <a:rPr lang="el-GR" sz="1800" kern="100" dirty="0">
                <a:effectLst/>
                <a:ea typeface="Aptos" panose="020B0004020202020204" pitchFamily="34" charset="0"/>
                <a:cs typeface="Times New Roman" panose="02020603050405020304" pitchFamily="18" charset="0"/>
              </a:rPr>
              <a:t> and teachers to be in </a:t>
            </a:r>
            <a:r>
              <a:rPr lang="el-GR" sz="1800" kern="100" dirty="0" err="1">
                <a:effectLst/>
                <a:ea typeface="Aptos" panose="020B0004020202020204" pitchFamily="34" charset="0"/>
                <a:cs typeface="Times New Roman" panose="02020603050405020304" pitchFamily="18" charset="0"/>
              </a:rPr>
              <a:t>direct</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connection</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with</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students</a:t>
            </a:r>
            <a:r>
              <a:rPr lang="el-GR" sz="1800" kern="100" dirty="0">
                <a:effectLst/>
                <a:ea typeface="Aptos" panose="020B0004020202020204" pitchFamily="34" charset="0"/>
                <a:cs typeface="Times New Roman" panose="02020603050405020304" pitchFamily="18" charset="0"/>
              </a:rPr>
              <a:t> and </a:t>
            </a:r>
            <a:r>
              <a:rPr lang="el-GR" sz="1800" kern="100" dirty="0" err="1">
                <a:effectLst/>
                <a:ea typeface="Aptos" panose="020B0004020202020204" pitchFamily="34" charset="0"/>
                <a:cs typeface="Times New Roman" panose="02020603050405020304" pitchFamily="18" charset="0"/>
              </a:rPr>
              <a:t>provide</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them</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with</a:t>
            </a:r>
            <a:r>
              <a:rPr lang="el-GR" sz="1800" kern="100" dirty="0">
                <a:effectLst/>
                <a:ea typeface="Aptos" panose="020B0004020202020204" pitchFamily="34" charset="0"/>
                <a:cs typeface="Times New Roman" panose="02020603050405020304" pitchFamily="18" charset="0"/>
              </a:rPr>
              <a:t> </a:t>
            </a:r>
            <a:r>
              <a:rPr lang="el-GR" sz="1800" kern="100" dirty="0" err="1">
                <a:effectLst/>
                <a:ea typeface="Aptos" panose="020B0004020202020204" pitchFamily="34" charset="0"/>
                <a:cs typeface="Times New Roman" panose="02020603050405020304" pitchFamily="18" charset="0"/>
              </a:rPr>
              <a:t>high-quality</a:t>
            </a:r>
            <a:r>
              <a:rPr lang="el-GR" sz="1800" kern="100" dirty="0">
                <a:effectLst/>
                <a:ea typeface="Aptos" panose="020B0004020202020204" pitchFamily="34" charset="0"/>
                <a:cs typeface="Times New Roman" panose="02020603050405020304" pitchFamily="18" charset="0"/>
              </a:rPr>
              <a:t> learning.</a:t>
            </a:r>
            <a:r>
              <a:rPr lang="el-GR" sz="1800" kern="0" dirty="0">
                <a:solidFill>
                  <a:srgbClr val="1F1F1F"/>
                </a:solidFill>
                <a:effectLst/>
                <a:ea typeface="Times New Roman" panose="02020603050405020304" pitchFamily="18" charset="0"/>
                <a:cs typeface="Courier New" panose="02070309020205020404" pitchFamily="49" charset="0"/>
              </a:rPr>
              <a:t> </a:t>
            </a:r>
            <a:endParaRPr lang="en-US" sz="1800" kern="0" dirty="0">
              <a:solidFill>
                <a:srgbClr val="1F1F1F"/>
              </a:solidFill>
              <a:effectLst/>
              <a:ea typeface="Times New Roman" panose="02020603050405020304" pitchFamily="18" charset="0"/>
              <a:cs typeface="Courier New" panose="02070309020205020404" pitchFamily="49" charset="0"/>
            </a:endParaRPr>
          </a:p>
          <a:p>
            <a:endParaRPr lang="en-US" sz="1800" kern="0" dirty="0">
              <a:solidFill>
                <a:srgbClr val="1F1F1F"/>
              </a:solidFill>
              <a:effectLst/>
              <a:ea typeface="Times New Roman" panose="02020603050405020304" pitchFamily="18" charset="0"/>
              <a:cs typeface="Courier New" panose="02070309020205020404" pitchFamily="49" charset="0"/>
            </a:endParaRPr>
          </a:p>
          <a:p>
            <a:r>
              <a:rPr lang="el-GR" sz="1800" kern="100" dirty="0">
                <a:cs typeface="Times New Roman" panose="02020603050405020304" pitchFamily="18" charset="0"/>
              </a:rPr>
              <a:t>During the coronavirus crisis, educational </a:t>
            </a:r>
            <a:r>
              <a:rPr lang="el-GR" sz="1800" kern="100" dirty="0" err="1">
                <a:cs typeface="Times New Roman" panose="02020603050405020304" pitchFamily="18" charset="0"/>
              </a:rPr>
              <a:t>institutions</a:t>
            </a:r>
            <a:r>
              <a:rPr lang="el-GR" sz="1800" kern="100" dirty="0">
                <a:cs typeface="Times New Roman" panose="02020603050405020304" pitchFamily="18" charset="0"/>
              </a:rPr>
              <a:t> were </a:t>
            </a:r>
            <a:r>
              <a:rPr lang="el-GR" sz="1800" kern="100" dirty="0" err="1">
                <a:cs typeface="Times New Roman" panose="02020603050405020304" pitchFamily="18" charset="0"/>
              </a:rPr>
              <a:t>forced</a:t>
            </a:r>
            <a:r>
              <a:rPr lang="el-GR" sz="1800" kern="100" dirty="0">
                <a:cs typeface="Times New Roman" panose="02020603050405020304" pitchFamily="18" charset="0"/>
              </a:rPr>
              <a:t> </a:t>
            </a:r>
            <a:r>
              <a:rPr lang="en-US" sz="1800" kern="100" dirty="0">
                <a:cs typeface="Times New Roman" panose="02020603050405020304" pitchFamily="18" charset="0"/>
              </a:rPr>
              <a:t>in order to</a:t>
            </a:r>
            <a:r>
              <a:rPr lang="el-GR" sz="1800" kern="100" dirty="0">
                <a:cs typeface="Times New Roman" panose="02020603050405020304" pitchFamily="18" charset="0"/>
              </a:rPr>
              <a:t> </a:t>
            </a:r>
            <a:r>
              <a:rPr lang="el-GR" sz="1800" kern="100" dirty="0" err="1">
                <a:cs typeface="Times New Roman" panose="02020603050405020304" pitchFamily="18" charset="0"/>
              </a:rPr>
              <a:t>innovate</a:t>
            </a:r>
            <a:r>
              <a:rPr lang="el-GR" sz="1800" kern="100" dirty="0">
                <a:cs typeface="Times New Roman" panose="02020603050405020304" pitchFamily="18" charset="0"/>
              </a:rPr>
              <a:t> to </a:t>
            </a:r>
            <a:r>
              <a:rPr lang="el-GR" sz="1800" kern="100" dirty="0" err="1">
                <a:cs typeface="Times New Roman" panose="02020603050405020304" pitchFamily="18" charset="0"/>
              </a:rPr>
              <a:t>effectively</a:t>
            </a:r>
            <a:r>
              <a:rPr lang="el-GR" sz="1800" kern="100" dirty="0">
                <a:cs typeface="Times New Roman" panose="02020603050405020304" pitchFamily="18" charset="0"/>
              </a:rPr>
              <a:t> </a:t>
            </a:r>
            <a:r>
              <a:rPr lang="el-GR" sz="1800" kern="100" dirty="0" err="1">
                <a:cs typeface="Times New Roman" panose="02020603050405020304" pitchFamily="18" charset="0"/>
              </a:rPr>
              <a:t>deal</a:t>
            </a:r>
            <a:r>
              <a:rPr lang="el-GR" sz="1800" kern="100" dirty="0">
                <a:cs typeface="Times New Roman" panose="02020603050405020304" pitchFamily="18" charset="0"/>
              </a:rPr>
              <a:t> </a:t>
            </a:r>
            <a:r>
              <a:rPr lang="el-GR" sz="1800" kern="100" dirty="0" err="1">
                <a:cs typeface="Times New Roman" panose="02020603050405020304" pitchFamily="18" charset="0"/>
              </a:rPr>
              <a:t>with</a:t>
            </a:r>
            <a:r>
              <a:rPr lang="el-GR" sz="1800" kern="100" dirty="0">
                <a:cs typeface="Times New Roman" panose="02020603050405020304" pitchFamily="18" charset="0"/>
              </a:rPr>
              <a:t> the </a:t>
            </a:r>
            <a:r>
              <a:rPr lang="el-GR" sz="1800" kern="100" dirty="0" err="1">
                <a:cs typeface="Times New Roman" panose="02020603050405020304" pitchFamily="18" charset="0"/>
              </a:rPr>
              <a:t>unprecedented</a:t>
            </a:r>
            <a:r>
              <a:rPr lang="el-GR" sz="1800" kern="100" dirty="0">
                <a:cs typeface="Times New Roman" panose="02020603050405020304" pitchFamily="18" charset="0"/>
              </a:rPr>
              <a:t> </a:t>
            </a:r>
            <a:r>
              <a:rPr lang="el-GR" sz="1800" kern="100" dirty="0" err="1">
                <a:cs typeface="Times New Roman" panose="02020603050405020304" pitchFamily="18" charset="0"/>
              </a:rPr>
              <a:t>situation</a:t>
            </a:r>
            <a:r>
              <a:rPr lang="el-GR" sz="1800" kern="100" dirty="0">
                <a:cs typeface="Times New Roman" panose="02020603050405020304" pitchFamily="18" charset="0"/>
              </a:rPr>
              <a:t> they </a:t>
            </a:r>
            <a:r>
              <a:rPr lang="el-GR" sz="1800" kern="100" dirty="0" err="1">
                <a:cs typeface="Times New Roman" panose="02020603050405020304" pitchFamily="18" charset="0"/>
              </a:rPr>
              <a:t>found</a:t>
            </a:r>
            <a:r>
              <a:rPr lang="el-GR" sz="1800" kern="100" dirty="0">
                <a:cs typeface="Times New Roman" panose="02020603050405020304" pitchFamily="18" charset="0"/>
              </a:rPr>
              <a:t> </a:t>
            </a:r>
            <a:r>
              <a:rPr lang="el-GR" sz="1800" kern="100" dirty="0" err="1">
                <a:cs typeface="Times New Roman" panose="02020603050405020304" pitchFamily="18" charset="0"/>
              </a:rPr>
              <a:t>themselves</a:t>
            </a:r>
            <a:r>
              <a:rPr lang="el-GR" sz="1800" kern="100" dirty="0">
                <a:cs typeface="Times New Roman" panose="02020603050405020304" pitchFamily="18" charset="0"/>
              </a:rPr>
              <a:t> in. During the coronavirus period, teachers were </a:t>
            </a:r>
            <a:r>
              <a:rPr lang="el-GR" sz="1800" kern="100" dirty="0" err="1">
                <a:cs typeface="Times New Roman" panose="02020603050405020304" pitchFamily="18" charset="0"/>
              </a:rPr>
              <a:t>forced</a:t>
            </a:r>
            <a:r>
              <a:rPr lang="el-GR" sz="1800" kern="100" dirty="0">
                <a:cs typeface="Times New Roman" panose="02020603050405020304" pitchFamily="18" charset="0"/>
              </a:rPr>
              <a:t>, as </a:t>
            </a:r>
            <a:r>
              <a:rPr lang="el-GR" sz="1800" kern="100" dirty="0" err="1">
                <a:cs typeface="Times New Roman" panose="02020603050405020304" pitchFamily="18" charset="0"/>
              </a:rPr>
              <a:t>schools</a:t>
            </a:r>
            <a:r>
              <a:rPr lang="el-GR" sz="1800" kern="100" dirty="0">
                <a:cs typeface="Times New Roman" panose="02020603050405020304" pitchFamily="18" charset="0"/>
              </a:rPr>
              <a:t> were closed, to </a:t>
            </a:r>
            <a:r>
              <a:rPr lang="el-GR" sz="1800" kern="100" dirty="0" err="1">
                <a:cs typeface="Times New Roman" panose="02020603050405020304" pitchFamily="18" charset="0"/>
              </a:rPr>
              <a:t>abruptly</a:t>
            </a:r>
            <a:r>
              <a:rPr lang="el-GR" sz="1800" kern="100" dirty="0">
                <a:cs typeface="Times New Roman" panose="02020603050405020304" pitchFamily="18" charset="0"/>
              </a:rPr>
              <a:t> transition </a:t>
            </a:r>
            <a:r>
              <a:rPr lang="el-GR" sz="1800" kern="100" dirty="0" err="1">
                <a:cs typeface="Times New Roman" panose="02020603050405020304" pitchFamily="18" charset="0"/>
              </a:rPr>
              <a:t>from</a:t>
            </a:r>
            <a:r>
              <a:rPr lang="el-GR" sz="1800" kern="100" dirty="0">
                <a:cs typeface="Times New Roman" panose="02020603050405020304" pitchFamily="18" charset="0"/>
              </a:rPr>
              <a:t> </a:t>
            </a:r>
            <a:r>
              <a:rPr lang="el-GR" sz="1800" kern="100" dirty="0" err="1">
                <a:cs typeface="Times New Roman" panose="02020603050405020304" pitchFamily="18" charset="0"/>
              </a:rPr>
              <a:t>traditional</a:t>
            </a:r>
            <a:r>
              <a:rPr lang="el-GR" sz="1800" kern="100" dirty="0">
                <a:cs typeface="Times New Roman" panose="02020603050405020304" pitchFamily="18" charset="0"/>
              </a:rPr>
              <a:t> </a:t>
            </a:r>
            <a:r>
              <a:rPr lang="el-GR" sz="1800" kern="100" dirty="0" err="1">
                <a:cs typeface="Times New Roman" panose="02020603050405020304" pitchFamily="18" charset="0"/>
              </a:rPr>
              <a:t>face</a:t>
            </a:r>
            <a:r>
              <a:rPr lang="el-GR" sz="1800" kern="100" dirty="0">
                <a:cs typeface="Times New Roman" panose="02020603050405020304" pitchFamily="18" charset="0"/>
              </a:rPr>
              <a:t>-to-</a:t>
            </a:r>
            <a:r>
              <a:rPr lang="el-GR" sz="1800" kern="100" dirty="0" err="1">
                <a:cs typeface="Times New Roman" panose="02020603050405020304" pitchFamily="18" charset="0"/>
              </a:rPr>
              <a:t>face</a:t>
            </a:r>
            <a:r>
              <a:rPr lang="el-GR" sz="1800" kern="100" dirty="0">
                <a:cs typeface="Times New Roman" panose="02020603050405020304" pitchFamily="18" charset="0"/>
              </a:rPr>
              <a:t> </a:t>
            </a:r>
            <a:r>
              <a:rPr lang="el-GR" sz="1800" kern="100" dirty="0" err="1">
                <a:cs typeface="Times New Roman" panose="02020603050405020304" pitchFamily="18" charset="0"/>
              </a:rPr>
              <a:t>teaching</a:t>
            </a:r>
            <a:r>
              <a:rPr lang="el-GR" sz="1800" kern="100" dirty="0">
                <a:cs typeface="Times New Roman" panose="02020603050405020304" pitchFamily="18" charset="0"/>
              </a:rPr>
              <a:t> to a new, for most, </a:t>
            </a:r>
            <a:r>
              <a:rPr lang="el-GR" sz="1800" kern="100" dirty="0" err="1">
                <a:cs typeface="Times New Roman" panose="02020603050405020304" pitchFamily="18" charset="0"/>
              </a:rPr>
              <a:t>form</a:t>
            </a:r>
            <a:r>
              <a:rPr lang="el-GR" sz="1800" kern="100" dirty="0">
                <a:cs typeface="Times New Roman" panose="02020603050405020304" pitchFamily="18" charset="0"/>
              </a:rPr>
              <a:t> of </a:t>
            </a:r>
            <a:r>
              <a:rPr lang="el-GR" sz="1800" kern="100" dirty="0" err="1">
                <a:cs typeface="Times New Roman" panose="02020603050405020304" pitchFamily="18" charset="0"/>
              </a:rPr>
              <a:t>teaching</a:t>
            </a:r>
            <a:r>
              <a:rPr lang="el-GR" sz="1800" kern="100" dirty="0">
                <a:cs typeface="Times New Roman" panose="02020603050405020304" pitchFamily="18" charset="0"/>
              </a:rPr>
              <a:t>, distance learning. Teachers </a:t>
            </a:r>
            <a:r>
              <a:rPr lang="el-GR" sz="1800" kern="100" dirty="0" err="1">
                <a:cs typeface="Times New Roman" panose="02020603050405020304" pitchFamily="18" charset="0"/>
              </a:rPr>
              <a:t>came</a:t>
            </a:r>
            <a:r>
              <a:rPr lang="el-GR" sz="1800" kern="100" dirty="0">
                <a:cs typeface="Times New Roman" panose="02020603050405020304" pitchFamily="18" charset="0"/>
              </a:rPr>
              <a:t> </a:t>
            </a:r>
            <a:r>
              <a:rPr lang="el-GR" sz="1800" kern="100" dirty="0" err="1">
                <a:cs typeface="Times New Roman" panose="02020603050405020304" pitchFamily="18" charset="0"/>
              </a:rPr>
              <a:t>into</a:t>
            </a:r>
            <a:r>
              <a:rPr lang="el-GR" sz="1800" kern="100" dirty="0">
                <a:cs typeface="Times New Roman" panose="02020603050405020304" pitchFamily="18" charset="0"/>
              </a:rPr>
              <a:t> </a:t>
            </a:r>
            <a:r>
              <a:rPr lang="el-GR" sz="1800" kern="100" dirty="0" err="1">
                <a:cs typeface="Times New Roman" panose="02020603050405020304" pitchFamily="18" charset="0"/>
              </a:rPr>
              <a:t>communication</a:t>
            </a:r>
            <a:r>
              <a:rPr lang="el-GR" sz="1800" kern="100" dirty="0">
                <a:cs typeface="Times New Roman" panose="02020603050405020304" pitchFamily="18" charset="0"/>
              </a:rPr>
              <a:t> and </a:t>
            </a:r>
            <a:r>
              <a:rPr lang="el-GR" sz="1800" kern="100" dirty="0" err="1">
                <a:cs typeface="Times New Roman" panose="02020603050405020304" pitchFamily="18" charset="0"/>
              </a:rPr>
              <a:t>exchanged</a:t>
            </a:r>
            <a:r>
              <a:rPr lang="el-GR" sz="1800" kern="100" dirty="0">
                <a:cs typeface="Times New Roman" panose="02020603050405020304" pitchFamily="18" charset="0"/>
              </a:rPr>
              <a:t> new </a:t>
            </a:r>
            <a:r>
              <a:rPr lang="el-GR" sz="1800" kern="100" dirty="0" err="1">
                <a:cs typeface="Times New Roman" panose="02020603050405020304" pitchFamily="18" charset="0"/>
              </a:rPr>
              <a:t>ideas</a:t>
            </a:r>
            <a:r>
              <a:rPr lang="el-GR" sz="1800" kern="100" dirty="0">
                <a:cs typeface="Times New Roman" panose="02020603050405020304" pitchFamily="18" charset="0"/>
              </a:rPr>
              <a:t> and </a:t>
            </a:r>
            <a:r>
              <a:rPr lang="el-GR" sz="1800" kern="100" dirty="0" err="1">
                <a:cs typeface="Times New Roman" panose="02020603050405020304" pitchFamily="18" charset="0"/>
              </a:rPr>
              <a:t>practices</a:t>
            </a:r>
            <a:r>
              <a:rPr lang="el-GR" sz="1800" kern="100" dirty="0">
                <a:cs typeface="Times New Roman" panose="02020603050405020304" pitchFamily="18" charset="0"/>
              </a:rPr>
              <a:t>, </a:t>
            </a:r>
            <a:r>
              <a:rPr lang="el-GR" sz="1800" kern="100" dirty="0" err="1">
                <a:cs typeface="Times New Roman" panose="02020603050405020304" pitchFamily="18" charset="0"/>
              </a:rPr>
              <a:t>using</a:t>
            </a:r>
            <a:r>
              <a:rPr lang="el-GR" sz="1800" kern="100" dirty="0">
                <a:cs typeface="Times New Roman" panose="02020603050405020304" pitchFamily="18" charset="0"/>
              </a:rPr>
              <a:t> </a:t>
            </a:r>
            <a:r>
              <a:rPr lang="el-GR" sz="1800" kern="100" dirty="0" err="1">
                <a:cs typeface="Times New Roman" panose="02020603050405020304" pitchFamily="18" charset="0"/>
              </a:rPr>
              <a:t>formal</a:t>
            </a:r>
            <a:r>
              <a:rPr lang="el-GR" sz="1800" kern="100" dirty="0">
                <a:cs typeface="Times New Roman" panose="02020603050405020304" pitchFamily="18" charset="0"/>
              </a:rPr>
              <a:t> and </a:t>
            </a:r>
            <a:r>
              <a:rPr lang="el-GR" sz="1800" kern="100" dirty="0" err="1">
                <a:cs typeface="Times New Roman" panose="02020603050405020304" pitchFamily="18" charset="0"/>
              </a:rPr>
              <a:t>informal</a:t>
            </a:r>
            <a:r>
              <a:rPr lang="el-GR" sz="1800" kern="100" dirty="0">
                <a:cs typeface="Times New Roman" panose="02020603050405020304" pitchFamily="18" charset="0"/>
              </a:rPr>
              <a:t> </a:t>
            </a:r>
            <a:r>
              <a:rPr lang="el-GR" sz="1800" kern="100" dirty="0" err="1">
                <a:cs typeface="Times New Roman" panose="02020603050405020304" pitchFamily="18" charset="0"/>
              </a:rPr>
              <a:t>communication</a:t>
            </a:r>
            <a:r>
              <a:rPr lang="el-GR" sz="1800" kern="100" dirty="0">
                <a:cs typeface="Times New Roman" panose="02020603050405020304" pitchFamily="18" charset="0"/>
              </a:rPr>
              <a:t> </a:t>
            </a:r>
            <a:r>
              <a:rPr lang="el-GR" sz="1800" kern="100" dirty="0" err="1">
                <a:cs typeface="Times New Roman" panose="02020603050405020304" pitchFamily="18" charset="0"/>
              </a:rPr>
              <a:t>channels</a:t>
            </a:r>
            <a:r>
              <a:rPr lang="el-GR" sz="1800" kern="100" dirty="0">
                <a:cs typeface="Times New Roman" panose="02020603050405020304" pitchFamily="18" charset="0"/>
              </a:rPr>
              <a:t>. This </a:t>
            </a:r>
            <a:r>
              <a:rPr lang="el-GR" sz="1800" kern="100" dirty="0" err="1">
                <a:cs typeface="Times New Roman" panose="02020603050405020304" pitchFamily="18" charset="0"/>
              </a:rPr>
              <a:t>contributed</a:t>
            </a:r>
            <a:r>
              <a:rPr lang="el-GR" sz="1800" kern="100" dirty="0">
                <a:cs typeface="Times New Roman" panose="02020603050405020304" pitchFamily="18" charset="0"/>
              </a:rPr>
              <a:t> to a </a:t>
            </a:r>
            <a:r>
              <a:rPr lang="el-GR" sz="1800" kern="100" dirty="0" err="1">
                <a:cs typeface="Times New Roman" panose="02020603050405020304" pitchFamily="18" charset="0"/>
              </a:rPr>
              <a:t>change</a:t>
            </a:r>
            <a:r>
              <a:rPr lang="el-GR" sz="1800" kern="100" dirty="0">
                <a:cs typeface="Times New Roman" panose="02020603050405020304" pitchFamily="18" charset="0"/>
              </a:rPr>
              <a:t> in school </a:t>
            </a:r>
            <a:r>
              <a:rPr lang="el-GR" sz="1800" kern="100" dirty="0" err="1">
                <a:cs typeface="Times New Roman" panose="02020603050405020304" pitchFamily="18" charset="0"/>
              </a:rPr>
              <a:t>culture</a:t>
            </a:r>
            <a:r>
              <a:rPr lang="el-GR" sz="1800" kern="100" dirty="0">
                <a:cs typeface="Times New Roman" panose="02020603050405020304" pitchFamily="18" charset="0"/>
              </a:rPr>
              <a:t>, </a:t>
            </a:r>
            <a:r>
              <a:rPr lang="el-GR" sz="1800" kern="100" dirty="0" err="1">
                <a:cs typeface="Times New Roman" panose="02020603050405020304" pitchFamily="18" charset="0"/>
              </a:rPr>
              <a:t>which</a:t>
            </a:r>
            <a:r>
              <a:rPr lang="el-GR" sz="1800" kern="100" dirty="0">
                <a:cs typeface="Times New Roman" panose="02020603050405020304" pitchFamily="18" charset="0"/>
              </a:rPr>
              <a:t> is </a:t>
            </a:r>
            <a:r>
              <a:rPr lang="el-GR" sz="1800" kern="100" dirty="0" err="1">
                <a:cs typeface="Times New Roman" panose="02020603050405020304" pitchFamily="18" charset="0"/>
              </a:rPr>
              <a:t>characterized</a:t>
            </a:r>
            <a:r>
              <a:rPr lang="el-GR" sz="1800" kern="100" dirty="0">
                <a:cs typeface="Times New Roman" panose="02020603050405020304" pitchFamily="18" charset="0"/>
              </a:rPr>
              <a:t> </a:t>
            </a:r>
            <a:r>
              <a:rPr lang="el-GR" sz="1800" kern="100" dirty="0" err="1">
                <a:cs typeface="Times New Roman" panose="02020603050405020304" pitchFamily="18" charset="0"/>
              </a:rPr>
              <a:t>by</a:t>
            </a:r>
            <a:r>
              <a:rPr lang="el-GR" sz="1800" kern="100" dirty="0">
                <a:cs typeface="Times New Roman" panose="02020603050405020304" pitchFamily="18" charset="0"/>
              </a:rPr>
              <a:t> </a:t>
            </a:r>
            <a:r>
              <a:rPr lang="el-GR" sz="1800" kern="100" dirty="0" err="1">
                <a:cs typeface="Times New Roman" panose="02020603050405020304" pitchFamily="18" charset="0"/>
              </a:rPr>
              <a:t>collectivism</a:t>
            </a:r>
            <a:r>
              <a:rPr lang="el-GR" sz="1800" kern="100" dirty="0">
                <a:cs typeface="Times New Roman" panose="02020603050405020304" pitchFamily="18" charset="0"/>
              </a:rPr>
              <a:t>, </a:t>
            </a:r>
            <a:r>
              <a:rPr lang="el-GR" sz="1800" kern="100" dirty="0" err="1">
                <a:cs typeface="Times New Roman" panose="02020603050405020304" pitchFamily="18" charset="0"/>
              </a:rPr>
              <a:t>co-creation</a:t>
            </a:r>
            <a:r>
              <a:rPr lang="el-GR" sz="1800" kern="100" dirty="0">
                <a:cs typeface="Times New Roman" panose="02020603050405020304" pitchFamily="18" charset="0"/>
              </a:rPr>
              <a:t>, </a:t>
            </a:r>
            <a:r>
              <a:rPr lang="el-GR" sz="1800" kern="100" dirty="0" err="1">
                <a:cs typeface="Times New Roman" panose="02020603050405020304" pitchFamily="18" charset="0"/>
              </a:rPr>
              <a:t>innovation</a:t>
            </a:r>
            <a:r>
              <a:rPr lang="el-GR" sz="1800" kern="100" dirty="0">
                <a:cs typeface="Times New Roman" panose="02020603050405020304" pitchFamily="18" charset="0"/>
              </a:rPr>
              <a:t>, </a:t>
            </a:r>
            <a:r>
              <a:rPr lang="el-GR" sz="1800" kern="100" dirty="0" err="1">
                <a:cs typeface="Times New Roman" panose="02020603050405020304" pitchFamily="18" charset="0"/>
              </a:rPr>
              <a:t>equality</a:t>
            </a:r>
            <a:r>
              <a:rPr lang="el-GR" sz="1800" kern="100" dirty="0">
                <a:cs typeface="Times New Roman" panose="02020603050405020304" pitchFamily="18" charset="0"/>
              </a:rPr>
              <a:t> and </a:t>
            </a:r>
            <a:r>
              <a:rPr lang="el-GR" sz="1800" kern="100" dirty="0" err="1">
                <a:cs typeface="Times New Roman" panose="02020603050405020304" pitchFamily="18" charset="0"/>
              </a:rPr>
              <a:t>inclusiveness</a:t>
            </a:r>
            <a:r>
              <a:rPr lang="el-GR" sz="1800" kern="100" dirty="0">
                <a:cs typeface="Times New Roman" panose="02020603050405020304" pitchFamily="18" charset="0"/>
              </a:rPr>
              <a:t> in education. The pandemic crisis is </a:t>
            </a:r>
            <a:r>
              <a:rPr lang="el-GR" sz="1800" kern="100" dirty="0" err="1">
                <a:cs typeface="Times New Roman" panose="02020603050405020304" pitchFamily="18" charset="0"/>
              </a:rPr>
              <a:t>obviously</a:t>
            </a:r>
            <a:r>
              <a:rPr lang="el-GR" sz="1800" kern="100" dirty="0">
                <a:cs typeface="Times New Roman" panose="02020603050405020304" pitchFamily="18" charset="0"/>
              </a:rPr>
              <a:t> a </a:t>
            </a:r>
            <a:r>
              <a:rPr lang="el-GR" sz="1800" kern="100" dirty="0" err="1">
                <a:cs typeface="Times New Roman" panose="02020603050405020304" pitchFamily="18" charset="0"/>
              </a:rPr>
              <a:t>disruption</a:t>
            </a:r>
            <a:r>
              <a:rPr lang="el-GR" sz="1800" kern="100" dirty="0">
                <a:cs typeface="Times New Roman" panose="02020603050405020304" pitchFamily="18" charset="0"/>
              </a:rPr>
              <a:t> that has </a:t>
            </a:r>
            <a:r>
              <a:rPr lang="el-GR" sz="1800" kern="100" dirty="0" err="1">
                <a:cs typeface="Times New Roman" panose="02020603050405020304" pitchFamily="18" charset="0"/>
              </a:rPr>
              <a:t>drastically</a:t>
            </a:r>
            <a:r>
              <a:rPr lang="el-GR" sz="1800" kern="100" dirty="0">
                <a:cs typeface="Times New Roman" panose="02020603050405020304" pitchFamily="18" charset="0"/>
              </a:rPr>
              <a:t> affected the education </a:t>
            </a:r>
            <a:r>
              <a:rPr lang="el-GR" sz="1800" kern="100" dirty="0" err="1">
                <a:cs typeface="Times New Roman" panose="02020603050405020304" pitchFamily="18" charset="0"/>
              </a:rPr>
              <a:t>sector</a:t>
            </a:r>
            <a:r>
              <a:rPr lang="en-US" sz="1800" kern="100" dirty="0">
                <a:cs typeface="Times New Roman" panose="02020603050405020304" pitchFamily="18" charset="0"/>
              </a:rPr>
              <a:t>.</a:t>
            </a:r>
            <a:r>
              <a:rPr lang="el-GR" sz="1800" kern="100" dirty="0">
                <a:cs typeface="Times New Roman" panose="02020603050405020304" pitchFamily="18" charset="0"/>
              </a:rPr>
              <a:t> </a:t>
            </a:r>
            <a:endParaRPr lang="el-GR" dirty="0"/>
          </a:p>
        </p:txBody>
      </p:sp>
    </p:spTree>
    <p:extLst>
      <p:ext uri="{BB962C8B-B14F-4D97-AF65-F5344CB8AC3E}">
        <p14:creationId xmlns:p14="http://schemas.microsoft.com/office/powerpoint/2010/main" val="221738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Picture 2">
            <a:extLst>
              <a:ext uri="{FF2B5EF4-FFF2-40B4-BE49-F238E27FC236}">
                <a16:creationId xmlns:a16="http://schemas.microsoft.com/office/drawing/2014/main" id="{174E31E4-530B-4247-962C-F46F5F66DF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1591" y="0"/>
            <a:ext cx="12192003" cy="6858001"/>
          </a:xfrm>
          <a:prstGeom prst="rect">
            <a:avLst/>
          </a:prstGeom>
          <a:noFill/>
          <a:extLst>
            <a:ext uri="{909E8E84-426E-40dd-AFC4-6F175D3DCCD1}">
              <a14:hiddenFill xmlns:a14="http://schemas.microsoft.com/office/drawing/2010/main" xmlns:a16="http://schemas.microsoft.com/office/drawing/2014/main" xmlns="">
                <a:solidFill>
                  <a:srgbClr val="FFFFFF"/>
                </a:solidFill>
              </a14:hiddenFill>
            </a:ext>
          </a:extLst>
        </p:spPr>
      </p:pic>
      <p:grpSp>
        <p:nvGrpSpPr>
          <p:cNvPr id="11" name="Group 10">
            <a:extLst>
              <a:ext uri="{FF2B5EF4-FFF2-40B4-BE49-F238E27FC236}">
                <a16:creationId xmlns:a16="http://schemas.microsoft.com/office/drawing/2014/main" id="{96FA2727-C33B-44D1-885B-76DC0424E57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053888" cy="6858001"/>
            <a:chOff x="-14288" y="0"/>
            <a:chExt cx="12053888" cy="6858001"/>
          </a:xfrm>
        </p:grpSpPr>
        <p:grpSp>
          <p:nvGrpSpPr>
            <p:cNvPr id="12" name="Group 11">
              <a:extLst>
                <a:ext uri="{FF2B5EF4-FFF2-40B4-BE49-F238E27FC236}">
                  <a16:creationId xmlns:a16="http://schemas.microsoft.com/office/drawing/2014/main" id="{4A64FD4C-29BA-46E7-AE31-AB38BB694295}"/>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4" name="Rectangle 5">
                <a:extLst>
                  <a:ext uri="{FF2B5EF4-FFF2-40B4-BE49-F238E27FC236}">
                    <a16:creationId xmlns:a16="http://schemas.microsoft.com/office/drawing/2014/main" id="{A28E5FB6-5905-4F5D-A6CE-E6222C405E5B}"/>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txBody>
              <a:bodyPr/>
              <a:lstStyle/>
              <a:p>
                <a:endParaRPr lang="el-GR"/>
              </a:p>
            </p:txBody>
          </p:sp>
          <p:sp>
            <p:nvSpPr>
              <p:cNvPr id="25" name="Freeform 6">
                <a:extLst>
                  <a:ext uri="{FF2B5EF4-FFF2-40B4-BE49-F238E27FC236}">
                    <a16:creationId xmlns:a16="http://schemas.microsoft.com/office/drawing/2014/main" id="{F838FE17-378C-4BCE-80C0-FDD1CB074E2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6" name="Freeform 7">
                <a:extLst>
                  <a:ext uri="{FF2B5EF4-FFF2-40B4-BE49-F238E27FC236}">
                    <a16:creationId xmlns:a16="http://schemas.microsoft.com/office/drawing/2014/main" id="{12A1474E-6A37-4F4D-A638-DD0EC0A5B5B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7" name="Freeform 8">
                <a:extLst>
                  <a:ext uri="{FF2B5EF4-FFF2-40B4-BE49-F238E27FC236}">
                    <a16:creationId xmlns:a16="http://schemas.microsoft.com/office/drawing/2014/main" id="{49EA8CC2-4D0F-4C86-9CA9-FC3792FED1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8" name="Freeform 9">
                <a:extLst>
                  <a:ext uri="{FF2B5EF4-FFF2-40B4-BE49-F238E27FC236}">
                    <a16:creationId xmlns:a16="http://schemas.microsoft.com/office/drawing/2014/main" id="{69548BD5-92E6-42BD-9719-16AA005C567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9" name="Freeform 10">
                <a:extLst>
                  <a:ext uri="{FF2B5EF4-FFF2-40B4-BE49-F238E27FC236}">
                    <a16:creationId xmlns:a16="http://schemas.microsoft.com/office/drawing/2014/main" id="{93005965-F240-4349-A563-515973BF01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0" name="Freeform 11">
                <a:extLst>
                  <a:ext uri="{FF2B5EF4-FFF2-40B4-BE49-F238E27FC236}">
                    <a16:creationId xmlns:a16="http://schemas.microsoft.com/office/drawing/2014/main" id="{277A546F-05BB-4274-A6A6-9DACC27ABC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1" name="Freeform 12">
                <a:extLst>
                  <a:ext uri="{FF2B5EF4-FFF2-40B4-BE49-F238E27FC236}">
                    <a16:creationId xmlns:a16="http://schemas.microsoft.com/office/drawing/2014/main" id="{7BE7FF91-E18E-41AA-A952-07CB0C02C8B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2" name="Freeform 13">
                <a:extLst>
                  <a:ext uri="{FF2B5EF4-FFF2-40B4-BE49-F238E27FC236}">
                    <a16:creationId xmlns:a16="http://schemas.microsoft.com/office/drawing/2014/main" id="{3F6A31AA-E4FB-4DD0-9AB1-BDD994CFA50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3" name="Freeform 14">
                <a:extLst>
                  <a:ext uri="{FF2B5EF4-FFF2-40B4-BE49-F238E27FC236}">
                    <a16:creationId xmlns:a16="http://schemas.microsoft.com/office/drawing/2014/main" id="{F99B8398-08D8-4C1E-8D7F-BAFB4D393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4" name="Freeform 15">
                <a:extLst>
                  <a:ext uri="{FF2B5EF4-FFF2-40B4-BE49-F238E27FC236}">
                    <a16:creationId xmlns:a16="http://schemas.microsoft.com/office/drawing/2014/main" id="{CD3984BB-CCC2-49D9-A80B-9507BE5A916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5" name="Line 16">
                <a:extLst>
                  <a:ext uri="{FF2B5EF4-FFF2-40B4-BE49-F238E27FC236}">
                    <a16:creationId xmlns:a16="http://schemas.microsoft.com/office/drawing/2014/main" id="{78FF7C07-82F5-4A64-9D71-29CBE1B79007}"/>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l-GR"/>
              </a:p>
            </p:txBody>
          </p:sp>
          <p:sp>
            <p:nvSpPr>
              <p:cNvPr id="36" name="Freeform 17">
                <a:extLst>
                  <a:ext uri="{FF2B5EF4-FFF2-40B4-BE49-F238E27FC236}">
                    <a16:creationId xmlns:a16="http://schemas.microsoft.com/office/drawing/2014/main" id="{7F1773CA-6AE7-4723-B072-CEC5F3829B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7" name="Freeform 18">
                <a:extLst>
                  <a:ext uri="{FF2B5EF4-FFF2-40B4-BE49-F238E27FC236}">
                    <a16:creationId xmlns:a16="http://schemas.microsoft.com/office/drawing/2014/main" id="{D5EC23E0-B877-4A62-B084-5407401FB6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8" name="Freeform 19">
                <a:extLst>
                  <a:ext uri="{FF2B5EF4-FFF2-40B4-BE49-F238E27FC236}">
                    <a16:creationId xmlns:a16="http://schemas.microsoft.com/office/drawing/2014/main" id="{633C4B0E-E7C6-4A1A-9D3A-80C8E3C59D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9" name="Freeform 20">
                <a:extLst>
                  <a:ext uri="{FF2B5EF4-FFF2-40B4-BE49-F238E27FC236}">
                    <a16:creationId xmlns:a16="http://schemas.microsoft.com/office/drawing/2014/main" id="{AB21372F-73AC-4C69-81F0-0D44D36F6E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0" name="Rectangle 21">
                <a:extLst>
                  <a:ext uri="{FF2B5EF4-FFF2-40B4-BE49-F238E27FC236}">
                    <a16:creationId xmlns:a16="http://schemas.microsoft.com/office/drawing/2014/main" id="{B5619D97-D7A8-4DFF-8AB1-F4B393C1B408}"/>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txBody>
              <a:bodyPr/>
              <a:lstStyle/>
              <a:p>
                <a:endParaRPr lang="el-GR"/>
              </a:p>
            </p:txBody>
          </p:sp>
          <p:sp>
            <p:nvSpPr>
              <p:cNvPr id="41" name="Freeform 22">
                <a:extLst>
                  <a:ext uri="{FF2B5EF4-FFF2-40B4-BE49-F238E27FC236}">
                    <a16:creationId xmlns:a16="http://schemas.microsoft.com/office/drawing/2014/main" id="{55E03CED-9618-41BB-898B-2FECEFD7B7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2" name="Freeform 23">
                <a:extLst>
                  <a:ext uri="{FF2B5EF4-FFF2-40B4-BE49-F238E27FC236}">
                    <a16:creationId xmlns:a16="http://schemas.microsoft.com/office/drawing/2014/main" id="{78F0A5C5-589E-4053-A41A-FA77210C3D8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3" name="Freeform 24">
                <a:extLst>
                  <a:ext uri="{FF2B5EF4-FFF2-40B4-BE49-F238E27FC236}">
                    <a16:creationId xmlns:a16="http://schemas.microsoft.com/office/drawing/2014/main" id="{AC2718F8-15C5-4DAB-B194-AAEE8A205E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4" name="Freeform 25">
                <a:extLst>
                  <a:ext uri="{FF2B5EF4-FFF2-40B4-BE49-F238E27FC236}">
                    <a16:creationId xmlns:a16="http://schemas.microsoft.com/office/drawing/2014/main" id="{23C6608B-EA21-4579-B33F-55E52AC2875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5" name="Freeform 26">
                <a:extLst>
                  <a:ext uri="{FF2B5EF4-FFF2-40B4-BE49-F238E27FC236}">
                    <a16:creationId xmlns:a16="http://schemas.microsoft.com/office/drawing/2014/main" id="{4A2FEFA2-D838-4CE1-90BA-B6C2EEB543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6" name="Freeform 27">
                <a:extLst>
                  <a:ext uri="{FF2B5EF4-FFF2-40B4-BE49-F238E27FC236}">
                    <a16:creationId xmlns:a16="http://schemas.microsoft.com/office/drawing/2014/main" id="{1A39CA24-DF18-4FCC-8265-36FC72ED58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7" name="Freeform 28">
                <a:extLst>
                  <a:ext uri="{FF2B5EF4-FFF2-40B4-BE49-F238E27FC236}">
                    <a16:creationId xmlns:a16="http://schemas.microsoft.com/office/drawing/2014/main" id="{50A32DBD-9B22-49C3-A628-A98533FBF4F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8" name="Freeform 29">
                <a:extLst>
                  <a:ext uri="{FF2B5EF4-FFF2-40B4-BE49-F238E27FC236}">
                    <a16:creationId xmlns:a16="http://schemas.microsoft.com/office/drawing/2014/main" id="{A3C0B30D-BB1A-4B3D-A162-3EBE6267F21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9" name="Freeform 30">
                <a:extLst>
                  <a:ext uri="{FF2B5EF4-FFF2-40B4-BE49-F238E27FC236}">
                    <a16:creationId xmlns:a16="http://schemas.microsoft.com/office/drawing/2014/main" id="{092B125A-1548-445E-8689-07BEEC8155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50" name="Freeform 31">
                <a:extLst>
                  <a:ext uri="{FF2B5EF4-FFF2-40B4-BE49-F238E27FC236}">
                    <a16:creationId xmlns:a16="http://schemas.microsoft.com/office/drawing/2014/main" id="{D6A7D7B9-9A7E-4FD2-A1B4-1C5CFAE5498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grpSp>
        <p:grpSp>
          <p:nvGrpSpPr>
            <p:cNvPr id="13" name="Group 12">
              <a:extLst>
                <a:ext uri="{FF2B5EF4-FFF2-40B4-BE49-F238E27FC236}">
                  <a16:creationId xmlns:a16="http://schemas.microsoft.com/office/drawing/2014/main" id="{DB1B0C3F-D935-4306-B5B1-6AA635881120}"/>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4" name="Freeform 32">
                <a:extLst>
                  <a:ext uri="{FF2B5EF4-FFF2-40B4-BE49-F238E27FC236}">
                    <a16:creationId xmlns:a16="http://schemas.microsoft.com/office/drawing/2014/main" id="{75BC67F5-D485-467A-BCCB-D062EB6DD0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15" name="Freeform 33">
                <a:extLst>
                  <a:ext uri="{FF2B5EF4-FFF2-40B4-BE49-F238E27FC236}">
                    <a16:creationId xmlns:a16="http://schemas.microsoft.com/office/drawing/2014/main" id="{7FB0B620-AB12-4F0B-AD1C-A47A5FBC632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16" name="Freeform 34">
                <a:extLst>
                  <a:ext uri="{FF2B5EF4-FFF2-40B4-BE49-F238E27FC236}">
                    <a16:creationId xmlns:a16="http://schemas.microsoft.com/office/drawing/2014/main" id="{6AEFA891-E591-4F7F-9DBA-FC78E9B8F1B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17" name="Freeform 35">
                <a:extLst>
                  <a:ext uri="{FF2B5EF4-FFF2-40B4-BE49-F238E27FC236}">
                    <a16:creationId xmlns:a16="http://schemas.microsoft.com/office/drawing/2014/main" id="{78921FFF-4B57-4E33-BE94-5A8BFC95E0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18" name="Freeform 36">
                <a:extLst>
                  <a:ext uri="{FF2B5EF4-FFF2-40B4-BE49-F238E27FC236}">
                    <a16:creationId xmlns:a16="http://schemas.microsoft.com/office/drawing/2014/main" id="{0C4A1658-5AAE-4925-B106-BC0A17862E7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19" name="Freeform 37">
                <a:extLst>
                  <a:ext uri="{FF2B5EF4-FFF2-40B4-BE49-F238E27FC236}">
                    <a16:creationId xmlns:a16="http://schemas.microsoft.com/office/drawing/2014/main" id="{DE6DF3EB-099A-427A-A999-3BAF3BCA94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0" name="Freeform 38">
                <a:extLst>
                  <a:ext uri="{FF2B5EF4-FFF2-40B4-BE49-F238E27FC236}">
                    <a16:creationId xmlns:a16="http://schemas.microsoft.com/office/drawing/2014/main" id="{CC595EFE-4690-4B81-83B1-F863B951B0E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1" name="Freeform 39">
                <a:extLst>
                  <a:ext uri="{FF2B5EF4-FFF2-40B4-BE49-F238E27FC236}">
                    <a16:creationId xmlns:a16="http://schemas.microsoft.com/office/drawing/2014/main" id="{400FAC39-AEAC-4B54-9694-29D537C203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2" name="Freeform 40">
                <a:extLst>
                  <a:ext uri="{FF2B5EF4-FFF2-40B4-BE49-F238E27FC236}">
                    <a16:creationId xmlns:a16="http://schemas.microsoft.com/office/drawing/2014/main" id="{C61298B0-056E-4D83-B168-1C054A17A0C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3" name="Rectangle 41">
                <a:extLst>
                  <a:ext uri="{FF2B5EF4-FFF2-40B4-BE49-F238E27FC236}">
                    <a16:creationId xmlns:a16="http://schemas.microsoft.com/office/drawing/2014/main" id="{9F9E69A2-F9B0-40C2-BDC8-143835426BEF}"/>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txBody>
              <a:bodyPr/>
              <a:lstStyle/>
              <a:p>
                <a:endParaRPr lang="el-GR"/>
              </a:p>
            </p:txBody>
          </p:sp>
        </p:grpSp>
      </p:grpSp>
      <p:sp useBgFill="1">
        <p:nvSpPr>
          <p:cNvPr id="52" name="Rectangle 51">
            <a:extLst>
              <a:ext uri="{FF2B5EF4-FFF2-40B4-BE49-F238E27FC236}">
                <a16:creationId xmlns:a16="http://schemas.microsoft.com/office/drawing/2014/main" id="{54B9C16B-AC4A-44ED-9075-F76549B46E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4" name="Group 53">
            <a:extLst>
              <a:ext uri="{FF2B5EF4-FFF2-40B4-BE49-F238E27FC236}">
                <a16:creationId xmlns:a16="http://schemas.microsoft.com/office/drawing/2014/main" id="{62A2FEB6-F419-4684-9ABC-9E32E012E8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00" y="-11384"/>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55" name="Rectangle 5">
              <a:extLst>
                <a:ext uri="{FF2B5EF4-FFF2-40B4-BE49-F238E27FC236}">
                  <a16:creationId xmlns:a16="http://schemas.microsoft.com/office/drawing/2014/main" id="{21E24A15-28D6-4CEB-9268-0BB0BEEAF38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56" name="Freeform 6">
              <a:extLst>
                <a:ext uri="{FF2B5EF4-FFF2-40B4-BE49-F238E27FC236}">
                  <a16:creationId xmlns:a16="http://schemas.microsoft.com/office/drawing/2014/main" id="{4345933F-9633-4510-90E1-08B0E2A19E7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57" name="Freeform 7">
              <a:extLst>
                <a:ext uri="{FF2B5EF4-FFF2-40B4-BE49-F238E27FC236}">
                  <a16:creationId xmlns:a16="http://schemas.microsoft.com/office/drawing/2014/main" id="{C68A48FB-1BE4-4053-A76F-5A5511BA0E0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58" name="Freeform 8">
              <a:extLst>
                <a:ext uri="{FF2B5EF4-FFF2-40B4-BE49-F238E27FC236}">
                  <a16:creationId xmlns:a16="http://schemas.microsoft.com/office/drawing/2014/main" id="{8149777B-6A9F-4C95-BF44-F964645071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59" name="Freeform 9">
              <a:extLst>
                <a:ext uri="{FF2B5EF4-FFF2-40B4-BE49-F238E27FC236}">
                  <a16:creationId xmlns:a16="http://schemas.microsoft.com/office/drawing/2014/main" id="{0654845E-622A-4AD3-8F3A-6E1DEAB5FCA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0" name="Freeform 10">
              <a:extLst>
                <a:ext uri="{FF2B5EF4-FFF2-40B4-BE49-F238E27FC236}">
                  <a16:creationId xmlns:a16="http://schemas.microsoft.com/office/drawing/2014/main" id="{DF1C0739-3D08-4C83-857E-B0724A6E8C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1" name="Freeform 11">
              <a:extLst>
                <a:ext uri="{FF2B5EF4-FFF2-40B4-BE49-F238E27FC236}">
                  <a16:creationId xmlns:a16="http://schemas.microsoft.com/office/drawing/2014/main" id="{D235EAA0-7D5A-453A-9643-EE7A4954EA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2" name="Freeform 12">
              <a:extLst>
                <a:ext uri="{FF2B5EF4-FFF2-40B4-BE49-F238E27FC236}">
                  <a16:creationId xmlns:a16="http://schemas.microsoft.com/office/drawing/2014/main" id="{94C6FB7C-72DE-42DE-8F58-CCE9B8F5562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3" name="Freeform 13">
              <a:extLst>
                <a:ext uri="{FF2B5EF4-FFF2-40B4-BE49-F238E27FC236}">
                  <a16:creationId xmlns:a16="http://schemas.microsoft.com/office/drawing/2014/main" id="{FE31E0FE-EC8D-4EA7-BD9D-02F8C54FDB3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4" name="Freeform 14">
              <a:extLst>
                <a:ext uri="{FF2B5EF4-FFF2-40B4-BE49-F238E27FC236}">
                  <a16:creationId xmlns:a16="http://schemas.microsoft.com/office/drawing/2014/main" id="{69FE4B12-13E0-48F9-9E18-66406B8D3C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5" name="Freeform 15">
              <a:extLst>
                <a:ext uri="{FF2B5EF4-FFF2-40B4-BE49-F238E27FC236}">
                  <a16:creationId xmlns:a16="http://schemas.microsoft.com/office/drawing/2014/main" id="{87FAADC3-B321-43EE-B8F3-2842D84098D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6" name="Line 16">
              <a:extLst>
                <a:ext uri="{FF2B5EF4-FFF2-40B4-BE49-F238E27FC236}">
                  <a16:creationId xmlns:a16="http://schemas.microsoft.com/office/drawing/2014/main" id="{90461464-1683-402F-A72B-8558CC67774C}"/>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l-GR"/>
            </a:p>
          </p:txBody>
        </p:sp>
        <p:sp>
          <p:nvSpPr>
            <p:cNvPr id="67" name="Freeform 17">
              <a:extLst>
                <a:ext uri="{FF2B5EF4-FFF2-40B4-BE49-F238E27FC236}">
                  <a16:creationId xmlns:a16="http://schemas.microsoft.com/office/drawing/2014/main" id="{70F594E7-32D0-45B9-A3CF-636CF6FCBD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8" name="Freeform 18">
              <a:extLst>
                <a:ext uri="{FF2B5EF4-FFF2-40B4-BE49-F238E27FC236}">
                  <a16:creationId xmlns:a16="http://schemas.microsoft.com/office/drawing/2014/main" id="{8AEF60E1-26C2-4E3C-B839-347DDD23C3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69" name="Freeform 19">
              <a:extLst>
                <a:ext uri="{FF2B5EF4-FFF2-40B4-BE49-F238E27FC236}">
                  <a16:creationId xmlns:a16="http://schemas.microsoft.com/office/drawing/2014/main" id="{792FE54B-EE9D-4E57-B6BC-6A9196BE89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0" name="Freeform 20">
              <a:extLst>
                <a:ext uri="{FF2B5EF4-FFF2-40B4-BE49-F238E27FC236}">
                  <a16:creationId xmlns:a16="http://schemas.microsoft.com/office/drawing/2014/main" id="{72BE56DF-619D-463E-8F88-CABA09DA88E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1" name="Rectangle 21">
              <a:extLst>
                <a:ext uri="{FF2B5EF4-FFF2-40B4-BE49-F238E27FC236}">
                  <a16:creationId xmlns:a16="http://schemas.microsoft.com/office/drawing/2014/main" id="{C7430457-1935-4BBF-A6A7-7C3125A02EF9}"/>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72" name="Freeform 22">
              <a:extLst>
                <a:ext uri="{FF2B5EF4-FFF2-40B4-BE49-F238E27FC236}">
                  <a16:creationId xmlns:a16="http://schemas.microsoft.com/office/drawing/2014/main" id="{BB006150-E547-4E84-A2B1-59131F3D53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3" name="Freeform 23">
              <a:extLst>
                <a:ext uri="{FF2B5EF4-FFF2-40B4-BE49-F238E27FC236}">
                  <a16:creationId xmlns:a16="http://schemas.microsoft.com/office/drawing/2014/main" id="{5A8CD074-956B-41A4-870B-001554B69BB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4" name="Freeform 24">
              <a:extLst>
                <a:ext uri="{FF2B5EF4-FFF2-40B4-BE49-F238E27FC236}">
                  <a16:creationId xmlns:a16="http://schemas.microsoft.com/office/drawing/2014/main" id="{070C253B-974E-459F-AD0B-7057224828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5" name="Freeform 25">
              <a:extLst>
                <a:ext uri="{FF2B5EF4-FFF2-40B4-BE49-F238E27FC236}">
                  <a16:creationId xmlns:a16="http://schemas.microsoft.com/office/drawing/2014/main" id="{BBC07B3D-A631-44EA-861A-7D80383A102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6" name="Freeform 26">
              <a:extLst>
                <a:ext uri="{FF2B5EF4-FFF2-40B4-BE49-F238E27FC236}">
                  <a16:creationId xmlns:a16="http://schemas.microsoft.com/office/drawing/2014/main" id="{32039DC6-B4CF-4A5A-8D17-3A568D125C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7" name="Freeform 27">
              <a:extLst>
                <a:ext uri="{FF2B5EF4-FFF2-40B4-BE49-F238E27FC236}">
                  <a16:creationId xmlns:a16="http://schemas.microsoft.com/office/drawing/2014/main" id="{99E0C81F-5D8D-4AF8-BDE5-4DF75868F7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8" name="Freeform 28">
              <a:extLst>
                <a:ext uri="{FF2B5EF4-FFF2-40B4-BE49-F238E27FC236}">
                  <a16:creationId xmlns:a16="http://schemas.microsoft.com/office/drawing/2014/main" id="{0D946680-855C-41EC-BBA2-61F6F776E54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79" name="Freeform 29">
              <a:extLst>
                <a:ext uri="{FF2B5EF4-FFF2-40B4-BE49-F238E27FC236}">
                  <a16:creationId xmlns:a16="http://schemas.microsoft.com/office/drawing/2014/main" id="{E6FAD9E8-6E13-45A0-A5D6-8BCAD27B408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80" name="Freeform 30">
              <a:extLst>
                <a:ext uri="{FF2B5EF4-FFF2-40B4-BE49-F238E27FC236}">
                  <a16:creationId xmlns:a16="http://schemas.microsoft.com/office/drawing/2014/main" id="{0CCBC8FA-0581-454F-9FD1-6B6102A1A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81" name="Freeform 31">
              <a:extLst>
                <a:ext uri="{FF2B5EF4-FFF2-40B4-BE49-F238E27FC236}">
                  <a16:creationId xmlns:a16="http://schemas.microsoft.com/office/drawing/2014/main" id="{5D6C328F-65A5-41E8-86E9-E4E638CC3B4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grpSp>
      <p:pic>
        <p:nvPicPr>
          <p:cNvPr id="83" name="Picture 2">
            <a:extLst>
              <a:ext uri="{FF2B5EF4-FFF2-40B4-BE49-F238E27FC236}">
                <a16:creationId xmlns:a16="http://schemas.microsoft.com/office/drawing/2014/main" id="{3E94A106-9341-485C-9057-9D62B2BD083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a:stretch>
            <a:fillRect/>
          </a:stretch>
        </p:blipFill>
        <p:spPr bwMode="auto">
          <a:xfrm>
            <a:off x="1190" y="-2"/>
            <a:ext cx="4061525" cy="6858001"/>
          </a:xfrm>
          <a:prstGeom prst="rect">
            <a:avLst/>
          </a:prstGeom>
          <a:extLst>
            <a:ext uri="{909E8E84-426E-40dd-AFC4-6F175D3DCCD1}">
              <a14:hiddenFill xmlns:a14="http://schemas.microsoft.com/office/drawing/2010/main" xmlns:dgm="http://schemas.openxmlformats.org/drawingml/2006/diagram" xmlns:p14="http://schemas.microsoft.com/office/powerpoint/2010/main" xmlns:a16="http://schemas.microsoft.com/office/drawing/2014/main" xmlns="">
                <a:solidFill>
                  <a:srgbClr val="FFFFFF"/>
                </a:solidFill>
              </a14:hiddenFill>
            </a:ext>
          </a:extLst>
        </p:spPr>
      </p:pic>
      <p:sp>
        <p:nvSpPr>
          <p:cNvPr id="85" name="Rectangle 84">
            <a:extLst>
              <a:ext uri="{FF2B5EF4-FFF2-40B4-BE49-F238E27FC236}">
                <a16:creationId xmlns:a16="http://schemas.microsoft.com/office/drawing/2014/main" id="{B53044DC-4918-43DA-B49D-91673C6C94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853"/>
            <a:ext cx="4055621" cy="6858000"/>
          </a:xfrm>
          <a:prstGeom prst="rect">
            <a:avLst/>
          </a:prstGeom>
          <a:ln>
            <a:noFill/>
          </a:ln>
          <a:effectLst>
            <a:outerShdw blurRad="76200" dist="38100" algn="l" rotWithShape="0">
              <a:prstClr val="black">
                <a:alpha val="37000"/>
              </a:prstClr>
            </a:outerShdw>
          </a:effectLst>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grpSp>
        <p:nvGrpSpPr>
          <p:cNvPr id="87" name="Group 86">
            <a:extLst>
              <a:ext uri="{FF2B5EF4-FFF2-40B4-BE49-F238E27FC236}">
                <a16:creationId xmlns:a16="http://schemas.microsoft.com/office/drawing/2014/main" id="{1DCE6B36-1420-43AB-86CF-4E653A517B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90" y="-9998"/>
            <a:ext cx="1220788" cy="6858001"/>
            <a:chOff x="-14288" y="0"/>
            <a:chExt cx="1220788" cy="6858001"/>
          </a:xfrm>
          <a:gradFill flip="none" rotWithShape="1">
            <a:gsLst>
              <a:gs pos="0">
                <a:schemeClr val="bg2"/>
              </a:gs>
              <a:gs pos="100000">
                <a:schemeClr val="tx2">
                  <a:lumMod val="60000"/>
                  <a:lumOff val="40000"/>
                </a:schemeClr>
              </a:gs>
            </a:gsLst>
            <a:lin ang="5400000" scaled="0"/>
            <a:tileRect/>
          </a:gradFill>
        </p:grpSpPr>
        <p:sp>
          <p:nvSpPr>
            <p:cNvPr id="88" name="Rectangle 5">
              <a:extLst>
                <a:ext uri="{FF2B5EF4-FFF2-40B4-BE49-F238E27FC236}">
                  <a16:creationId xmlns:a16="http://schemas.microsoft.com/office/drawing/2014/main" id="{72626E0B-9628-468E-A713-011C02F602BB}"/>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89" name="Freeform 6">
              <a:extLst>
                <a:ext uri="{FF2B5EF4-FFF2-40B4-BE49-F238E27FC236}">
                  <a16:creationId xmlns:a16="http://schemas.microsoft.com/office/drawing/2014/main" id="{93F7977A-BD91-4B0D-9A8D-372DB67AD8D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90" name="Freeform 7">
              <a:extLst>
                <a:ext uri="{FF2B5EF4-FFF2-40B4-BE49-F238E27FC236}">
                  <a16:creationId xmlns:a16="http://schemas.microsoft.com/office/drawing/2014/main" id="{9FEE6A56-01A1-404D-864E-1C2587C9AFB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91" name="Freeform 8">
              <a:extLst>
                <a:ext uri="{FF2B5EF4-FFF2-40B4-BE49-F238E27FC236}">
                  <a16:creationId xmlns:a16="http://schemas.microsoft.com/office/drawing/2014/main" id="{E74DBBF2-EF6F-4E3E-B183-F8EEE76094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92" name="Freeform 9">
              <a:extLst>
                <a:ext uri="{FF2B5EF4-FFF2-40B4-BE49-F238E27FC236}">
                  <a16:creationId xmlns:a16="http://schemas.microsoft.com/office/drawing/2014/main" id="{ABCF0F27-B056-474C-A0FB-1DB747A92FB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93" name="Freeform 10">
              <a:extLst>
                <a:ext uri="{FF2B5EF4-FFF2-40B4-BE49-F238E27FC236}">
                  <a16:creationId xmlns:a16="http://schemas.microsoft.com/office/drawing/2014/main" id="{0A0A5B7B-BA2A-45CC-AABE-9D5B08A5D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94" name="Freeform 11">
              <a:extLst>
                <a:ext uri="{FF2B5EF4-FFF2-40B4-BE49-F238E27FC236}">
                  <a16:creationId xmlns:a16="http://schemas.microsoft.com/office/drawing/2014/main" id="{3C9A5D2B-1787-4954-9108-B9D497A87C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95" name="Freeform 12">
              <a:extLst>
                <a:ext uri="{FF2B5EF4-FFF2-40B4-BE49-F238E27FC236}">
                  <a16:creationId xmlns:a16="http://schemas.microsoft.com/office/drawing/2014/main" id="{818C4F8B-7556-49A7-83C6-C8F631F6A98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96" name="Freeform 13">
              <a:extLst>
                <a:ext uri="{FF2B5EF4-FFF2-40B4-BE49-F238E27FC236}">
                  <a16:creationId xmlns:a16="http://schemas.microsoft.com/office/drawing/2014/main" id="{22BED614-D078-47EA-9C72-190217FDD57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97" name="Freeform 14">
              <a:extLst>
                <a:ext uri="{FF2B5EF4-FFF2-40B4-BE49-F238E27FC236}">
                  <a16:creationId xmlns:a16="http://schemas.microsoft.com/office/drawing/2014/main" id="{73DE0BF2-86D7-4038-AC4B-AF0F116A5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98" name="Freeform 15">
              <a:extLst>
                <a:ext uri="{FF2B5EF4-FFF2-40B4-BE49-F238E27FC236}">
                  <a16:creationId xmlns:a16="http://schemas.microsoft.com/office/drawing/2014/main" id="{11D8BB55-D027-420C-9EF9-49B3BA79DC7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99" name="Line 16">
              <a:extLst>
                <a:ext uri="{FF2B5EF4-FFF2-40B4-BE49-F238E27FC236}">
                  <a16:creationId xmlns:a16="http://schemas.microsoft.com/office/drawing/2014/main" id="{3FAEF5CE-07ED-46A7-9777-D86C70719583}"/>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l-GR"/>
            </a:p>
          </p:txBody>
        </p:sp>
        <p:sp>
          <p:nvSpPr>
            <p:cNvPr id="100" name="Freeform 17">
              <a:extLst>
                <a:ext uri="{FF2B5EF4-FFF2-40B4-BE49-F238E27FC236}">
                  <a16:creationId xmlns:a16="http://schemas.microsoft.com/office/drawing/2014/main" id="{29CAFB1A-357C-4313-B734-1CD4E4F9D2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1" name="Freeform 18">
              <a:extLst>
                <a:ext uri="{FF2B5EF4-FFF2-40B4-BE49-F238E27FC236}">
                  <a16:creationId xmlns:a16="http://schemas.microsoft.com/office/drawing/2014/main" id="{653161D3-8634-4BB7-A2BC-028C4EAA15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2" name="Freeform 19">
              <a:extLst>
                <a:ext uri="{FF2B5EF4-FFF2-40B4-BE49-F238E27FC236}">
                  <a16:creationId xmlns:a16="http://schemas.microsoft.com/office/drawing/2014/main" id="{9537546A-6FF1-408B-AFE2-BBF7D3482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3" name="Freeform 20">
              <a:extLst>
                <a:ext uri="{FF2B5EF4-FFF2-40B4-BE49-F238E27FC236}">
                  <a16:creationId xmlns:a16="http://schemas.microsoft.com/office/drawing/2014/main" id="{F73EE662-79B7-404B-B1B8-0E096BE4CD6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4" name="Rectangle 21">
              <a:extLst>
                <a:ext uri="{FF2B5EF4-FFF2-40B4-BE49-F238E27FC236}">
                  <a16:creationId xmlns:a16="http://schemas.microsoft.com/office/drawing/2014/main" id="{B6DDB906-1F52-4D64-8493-4816EDDD34C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105" name="Freeform 22">
              <a:extLst>
                <a:ext uri="{FF2B5EF4-FFF2-40B4-BE49-F238E27FC236}">
                  <a16:creationId xmlns:a16="http://schemas.microsoft.com/office/drawing/2014/main" id="{4FA472A5-ABEA-4961-897B-7EB96AF09A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6" name="Freeform 23">
              <a:extLst>
                <a:ext uri="{FF2B5EF4-FFF2-40B4-BE49-F238E27FC236}">
                  <a16:creationId xmlns:a16="http://schemas.microsoft.com/office/drawing/2014/main" id="{54226E99-C38F-4456-A1F8-8897483FD9A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7" name="Freeform 24">
              <a:extLst>
                <a:ext uri="{FF2B5EF4-FFF2-40B4-BE49-F238E27FC236}">
                  <a16:creationId xmlns:a16="http://schemas.microsoft.com/office/drawing/2014/main" id="{0A4A0196-A383-4629-B9A5-9C87E846C1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8" name="Freeform 25">
              <a:extLst>
                <a:ext uri="{FF2B5EF4-FFF2-40B4-BE49-F238E27FC236}">
                  <a16:creationId xmlns:a16="http://schemas.microsoft.com/office/drawing/2014/main" id="{BA5E608D-2E7B-4662-A9A0-18D4E0F0DC6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09" name="Freeform 26">
              <a:extLst>
                <a:ext uri="{FF2B5EF4-FFF2-40B4-BE49-F238E27FC236}">
                  <a16:creationId xmlns:a16="http://schemas.microsoft.com/office/drawing/2014/main" id="{5E211F37-790F-4BD7-B055-022AE0C2E6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0" name="Freeform 27">
              <a:extLst>
                <a:ext uri="{FF2B5EF4-FFF2-40B4-BE49-F238E27FC236}">
                  <a16:creationId xmlns:a16="http://schemas.microsoft.com/office/drawing/2014/main" id="{96F375D0-232A-490A-9499-CB5FBA3FD9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1" name="Freeform 28">
              <a:extLst>
                <a:ext uri="{FF2B5EF4-FFF2-40B4-BE49-F238E27FC236}">
                  <a16:creationId xmlns:a16="http://schemas.microsoft.com/office/drawing/2014/main" id="{6B33B423-FD0F-4780-A0D6-32FC040B37C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2" name="Freeform 29">
              <a:extLst>
                <a:ext uri="{FF2B5EF4-FFF2-40B4-BE49-F238E27FC236}">
                  <a16:creationId xmlns:a16="http://schemas.microsoft.com/office/drawing/2014/main" id="{B6BD1710-838F-4CDD-A000-C6C710A6A08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3" name="Freeform 30">
              <a:extLst>
                <a:ext uri="{FF2B5EF4-FFF2-40B4-BE49-F238E27FC236}">
                  <a16:creationId xmlns:a16="http://schemas.microsoft.com/office/drawing/2014/main" id="{0BB93533-1C95-4B0A-B0E2-168602B085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14" name="Freeform 31">
              <a:extLst>
                <a:ext uri="{FF2B5EF4-FFF2-40B4-BE49-F238E27FC236}">
                  <a16:creationId xmlns:a16="http://schemas.microsoft.com/office/drawing/2014/main" id="{CB0B113D-1987-4D89-A475-511E092FE1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grpSp>
      <p:pic>
        <p:nvPicPr>
          <p:cNvPr id="116" name="Picture 2">
            <a:extLst>
              <a:ext uri="{FF2B5EF4-FFF2-40B4-BE49-F238E27FC236}">
                <a16:creationId xmlns:a16="http://schemas.microsoft.com/office/drawing/2014/main" id="{9BE36DBF-0333-4D36-A5BF-81FDA2406FE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1190" y="-13238"/>
            <a:ext cx="4062718" cy="6858001"/>
          </a:xfrm>
          <a:prstGeom prst="rect">
            <a:avLst/>
          </a:prstGeom>
          <a:noFill/>
          <a:extLst>
            <a:ext uri="{909E8E84-426E-40dd-AFC4-6F175D3DCCD1}">
              <a14:hiddenFill xmlns:a14="http://schemas.microsoft.com/office/drawing/2010/main" xmlns:dgm="http://schemas.openxmlformats.org/drawingml/2006/diagram" xmlns:p14="http://schemas.microsoft.com/office/powerpoint/2010/main" xmlns:a16="http://schemas.microsoft.com/office/drawing/2014/main" xmlns="">
                <a:solidFill>
                  <a:srgbClr val="FFFFFF"/>
                </a:solidFill>
              </a14:hiddenFill>
            </a:ext>
          </a:extLst>
        </p:spPr>
      </p:pic>
      <p:graphicFrame>
        <p:nvGraphicFramePr>
          <p:cNvPr id="5" name="TextBox 2">
            <a:extLst>
              <a:ext uri="{FF2B5EF4-FFF2-40B4-BE49-F238E27FC236}">
                <a16:creationId xmlns:a16="http://schemas.microsoft.com/office/drawing/2014/main" id="{20C20D8B-F197-67BB-2E2A-EB3B1AE6B3F7}"/>
              </a:ext>
            </a:extLst>
          </p:cNvPr>
          <p:cNvGraphicFramePr/>
          <p:nvPr>
            <p:extLst>
              <p:ext uri="{D42A27DB-BD31-4B8C-83A1-F6EECF244321}">
                <p14:modId xmlns:p14="http://schemas.microsoft.com/office/powerpoint/2010/main" val="1880113676"/>
              </p:ext>
            </p:extLst>
          </p:nvPr>
        </p:nvGraphicFramePr>
        <p:xfrm>
          <a:off x="4315775" y="321733"/>
          <a:ext cx="7636910" cy="63161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2566425"/>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duotone>
              <a:schemeClr val="bg2">
                <a:shade val="88000"/>
                <a:hueMod val="106000"/>
                <a:satMod val="140000"/>
                <a:lumMod val="54000"/>
              </a:schemeClr>
              <a:schemeClr val="bg2">
                <a:tint val="98000"/>
                <a:hueMod val="90000"/>
                <a:satMod val="150000"/>
                <a:lumMod val="160000"/>
              </a:schemeClr>
            </a:duotone>
          </a:blip>
          <a:stretch/>
        </a:blipFill>
        <a:effectLst/>
      </p:bgPr>
    </p:bg>
    <p:spTree>
      <p:nvGrpSpPr>
        <p:cNvPr id="1" name=""/>
        <p:cNvGrpSpPr/>
        <p:nvPr/>
      </p:nvGrpSpPr>
      <p:grpSpPr>
        <a:xfrm>
          <a:off x="0" y="0"/>
          <a:ext cx="0" cy="0"/>
          <a:chOff x="0" y="0"/>
          <a:chExt cx="0" cy="0"/>
        </a:xfrm>
      </p:grpSpPr>
      <p:pic>
        <p:nvPicPr>
          <p:cNvPr id="9" name="Picture 2">
            <a:extLst>
              <a:ext uri="{FF2B5EF4-FFF2-40B4-BE49-F238E27FC236}">
                <a16:creationId xmlns:a16="http://schemas.microsoft.com/office/drawing/2014/main" id="{174E31E4-530B-4247-962C-F46F5F66DF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extLst>
              <a:ext uri="{28A0092B-C50C-407E-A947-70E740481C1C}">
                <a14:useLocalDpi xmlns:a14="http://schemas.microsoft.com/office/drawing/2010/main" val="0"/>
              </a:ext>
            </a:extLst>
          </a:blip>
          <a:srcRect/>
          <a:stretch>
            <a:fillRect/>
          </a:stretch>
        </p:blipFill>
        <p:spPr bwMode="auto">
          <a:xfrm>
            <a:off x="-1591" y="0"/>
            <a:ext cx="12192003" cy="6858001"/>
          </a:xfrm>
          <a:prstGeom prst="rect">
            <a:avLst/>
          </a:prstGeom>
          <a:noFill/>
          <a:extLst>
            <a:ext uri="{909E8E84-426E-40dd-AFC4-6F175D3DCCD1}">
              <a14:hiddenFill xmlns:a14="http://schemas.microsoft.com/office/drawing/2010/main" xmlns:a16="http://schemas.microsoft.com/office/drawing/2014/main" xmlns="">
                <a:solidFill>
                  <a:srgbClr val="FFFFFF"/>
                </a:solidFill>
              </a14:hiddenFill>
            </a:ext>
          </a:extLst>
        </p:spPr>
      </p:pic>
      <p:grpSp>
        <p:nvGrpSpPr>
          <p:cNvPr id="11" name="Group 10">
            <a:extLst>
              <a:ext uri="{FF2B5EF4-FFF2-40B4-BE49-F238E27FC236}">
                <a16:creationId xmlns:a16="http://schemas.microsoft.com/office/drawing/2014/main" id="{96FA2727-C33B-44D1-885B-76DC0424E57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053888" cy="6858001"/>
            <a:chOff x="-14288" y="0"/>
            <a:chExt cx="12053888" cy="6858001"/>
          </a:xfrm>
        </p:grpSpPr>
        <p:grpSp>
          <p:nvGrpSpPr>
            <p:cNvPr id="12" name="Group 11">
              <a:extLst>
                <a:ext uri="{FF2B5EF4-FFF2-40B4-BE49-F238E27FC236}">
                  <a16:creationId xmlns:a16="http://schemas.microsoft.com/office/drawing/2014/main" id="{4A64FD4C-29BA-46E7-AE31-AB38BB694295}"/>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4" name="Rectangle 5">
                <a:extLst>
                  <a:ext uri="{FF2B5EF4-FFF2-40B4-BE49-F238E27FC236}">
                    <a16:creationId xmlns:a16="http://schemas.microsoft.com/office/drawing/2014/main" id="{A28E5FB6-5905-4F5D-A6CE-E6222C405E5B}"/>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txBody>
              <a:bodyPr/>
              <a:lstStyle/>
              <a:p>
                <a:endParaRPr lang="el-GR"/>
              </a:p>
            </p:txBody>
          </p:sp>
          <p:sp>
            <p:nvSpPr>
              <p:cNvPr id="25" name="Freeform 6">
                <a:extLst>
                  <a:ext uri="{FF2B5EF4-FFF2-40B4-BE49-F238E27FC236}">
                    <a16:creationId xmlns:a16="http://schemas.microsoft.com/office/drawing/2014/main" id="{F838FE17-378C-4BCE-80C0-FDD1CB074E2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6" name="Freeform 7">
                <a:extLst>
                  <a:ext uri="{FF2B5EF4-FFF2-40B4-BE49-F238E27FC236}">
                    <a16:creationId xmlns:a16="http://schemas.microsoft.com/office/drawing/2014/main" id="{12A1474E-6A37-4F4D-A638-DD0EC0A5B5B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7" name="Freeform 8">
                <a:extLst>
                  <a:ext uri="{FF2B5EF4-FFF2-40B4-BE49-F238E27FC236}">
                    <a16:creationId xmlns:a16="http://schemas.microsoft.com/office/drawing/2014/main" id="{49EA8CC2-4D0F-4C86-9CA9-FC3792FED1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8" name="Freeform 9">
                <a:extLst>
                  <a:ext uri="{FF2B5EF4-FFF2-40B4-BE49-F238E27FC236}">
                    <a16:creationId xmlns:a16="http://schemas.microsoft.com/office/drawing/2014/main" id="{69548BD5-92E6-42BD-9719-16AA005C567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9" name="Freeform 10">
                <a:extLst>
                  <a:ext uri="{FF2B5EF4-FFF2-40B4-BE49-F238E27FC236}">
                    <a16:creationId xmlns:a16="http://schemas.microsoft.com/office/drawing/2014/main" id="{93005965-F240-4349-A563-515973BF01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0" name="Freeform 11">
                <a:extLst>
                  <a:ext uri="{FF2B5EF4-FFF2-40B4-BE49-F238E27FC236}">
                    <a16:creationId xmlns:a16="http://schemas.microsoft.com/office/drawing/2014/main" id="{277A546F-05BB-4274-A6A6-9DACC27ABC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1" name="Freeform 12">
                <a:extLst>
                  <a:ext uri="{FF2B5EF4-FFF2-40B4-BE49-F238E27FC236}">
                    <a16:creationId xmlns:a16="http://schemas.microsoft.com/office/drawing/2014/main" id="{7BE7FF91-E18E-41AA-A952-07CB0C02C8B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2" name="Freeform 13">
                <a:extLst>
                  <a:ext uri="{FF2B5EF4-FFF2-40B4-BE49-F238E27FC236}">
                    <a16:creationId xmlns:a16="http://schemas.microsoft.com/office/drawing/2014/main" id="{3F6A31AA-E4FB-4DD0-9AB1-BDD994CFA50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3" name="Freeform 14">
                <a:extLst>
                  <a:ext uri="{FF2B5EF4-FFF2-40B4-BE49-F238E27FC236}">
                    <a16:creationId xmlns:a16="http://schemas.microsoft.com/office/drawing/2014/main" id="{F99B8398-08D8-4C1E-8D7F-BAFB4D393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4" name="Freeform 15">
                <a:extLst>
                  <a:ext uri="{FF2B5EF4-FFF2-40B4-BE49-F238E27FC236}">
                    <a16:creationId xmlns:a16="http://schemas.microsoft.com/office/drawing/2014/main" id="{CD3984BB-CCC2-49D9-A80B-9507BE5A916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5" name="Line 16">
                <a:extLst>
                  <a:ext uri="{FF2B5EF4-FFF2-40B4-BE49-F238E27FC236}">
                    <a16:creationId xmlns:a16="http://schemas.microsoft.com/office/drawing/2014/main" id="{78FF7C07-82F5-4A64-9D71-29CBE1B79007}"/>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l-GR"/>
              </a:p>
            </p:txBody>
          </p:sp>
          <p:sp>
            <p:nvSpPr>
              <p:cNvPr id="36" name="Freeform 17">
                <a:extLst>
                  <a:ext uri="{FF2B5EF4-FFF2-40B4-BE49-F238E27FC236}">
                    <a16:creationId xmlns:a16="http://schemas.microsoft.com/office/drawing/2014/main" id="{7F1773CA-6AE7-4723-B072-CEC5F3829B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7" name="Freeform 18">
                <a:extLst>
                  <a:ext uri="{FF2B5EF4-FFF2-40B4-BE49-F238E27FC236}">
                    <a16:creationId xmlns:a16="http://schemas.microsoft.com/office/drawing/2014/main" id="{D5EC23E0-B877-4A62-B084-5407401FB6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8" name="Freeform 19">
                <a:extLst>
                  <a:ext uri="{FF2B5EF4-FFF2-40B4-BE49-F238E27FC236}">
                    <a16:creationId xmlns:a16="http://schemas.microsoft.com/office/drawing/2014/main" id="{633C4B0E-E7C6-4A1A-9D3A-80C8E3C59D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9" name="Freeform 20">
                <a:extLst>
                  <a:ext uri="{FF2B5EF4-FFF2-40B4-BE49-F238E27FC236}">
                    <a16:creationId xmlns:a16="http://schemas.microsoft.com/office/drawing/2014/main" id="{AB21372F-73AC-4C69-81F0-0D44D36F6E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0" name="Rectangle 21">
                <a:extLst>
                  <a:ext uri="{FF2B5EF4-FFF2-40B4-BE49-F238E27FC236}">
                    <a16:creationId xmlns:a16="http://schemas.microsoft.com/office/drawing/2014/main" id="{B5619D97-D7A8-4DFF-8AB1-F4B393C1B408}"/>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txBody>
              <a:bodyPr/>
              <a:lstStyle/>
              <a:p>
                <a:endParaRPr lang="el-GR"/>
              </a:p>
            </p:txBody>
          </p:sp>
          <p:sp>
            <p:nvSpPr>
              <p:cNvPr id="41" name="Freeform 22">
                <a:extLst>
                  <a:ext uri="{FF2B5EF4-FFF2-40B4-BE49-F238E27FC236}">
                    <a16:creationId xmlns:a16="http://schemas.microsoft.com/office/drawing/2014/main" id="{55E03CED-9618-41BB-898B-2FECEFD7B7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2" name="Freeform 23">
                <a:extLst>
                  <a:ext uri="{FF2B5EF4-FFF2-40B4-BE49-F238E27FC236}">
                    <a16:creationId xmlns:a16="http://schemas.microsoft.com/office/drawing/2014/main" id="{78F0A5C5-589E-4053-A41A-FA77210C3D8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3" name="Freeform 24">
                <a:extLst>
                  <a:ext uri="{FF2B5EF4-FFF2-40B4-BE49-F238E27FC236}">
                    <a16:creationId xmlns:a16="http://schemas.microsoft.com/office/drawing/2014/main" id="{AC2718F8-15C5-4DAB-B194-AAEE8A205E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4" name="Freeform 25">
                <a:extLst>
                  <a:ext uri="{FF2B5EF4-FFF2-40B4-BE49-F238E27FC236}">
                    <a16:creationId xmlns:a16="http://schemas.microsoft.com/office/drawing/2014/main" id="{23C6608B-EA21-4579-B33F-55E52AC2875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5" name="Freeform 26">
                <a:extLst>
                  <a:ext uri="{FF2B5EF4-FFF2-40B4-BE49-F238E27FC236}">
                    <a16:creationId xmlns:a16="http://schemas.microsoft.com/office/drawing/2014/main" id="{4A2FEFA2-D838-4CE1-90BA-B6C2EEB543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6" name="Freeform 27">
                <a:extLst>
                  <a:ext uri="{FF2B5EF4-FFF2-40B4-BE49-F238E27FC236}">
                    <a16:creationId xmlns:a16="http://schemas.microsoft.com/office/drawing/2014/main" id="{1A39CA24-DF18-4FCC-8265-36FC72ED58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7" name="Freeform 28">
                <a:extLst>
                  <a:ext uri="{FF2B5EF4-FFF2-40B4-BE49-F238E27FC236}">
                    <a16:creationId xmlns:a16="http://schemas.microsoft.com/office/drawing/2014/main" id="{50A32DBD-9B22-49C3-A628-A98533FBF4F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8" name="Freeform 29">
                <a:extLst>
                  <a:ext uri="{FF2B5EF4-FFF2-40B4-BE49-F238E27FC236}">
                    <a16:creationId xmlns:a16="http://schemas.microsoft.com/office/drawing/2014/main" id="{A3C0B30D-BB1A-4B3D-A162-3EBE6267F21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9" name="Freeform 30">
                <a:extLst>
                  <a:ext uri="{FF2B5EF4-FFF2-40B4-BE49-F238E27FC236}">
                    <a16:creationId xmlns:a16="http://schemas.microsoft.com/office/drawing/2014/main" id="{092B125A-1548-445E-8689-07BEEC8155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50" name="Freeform 31">
                <a:extLst>
                  <a:ext uri="{FF2B5EF4-FFF2-40B4-BE49-F238E27FC236}">
                    <a16:creationId xmlns:a16="http://schemas.microsoft.com/office/drawing/2014/main" id="{D6A7D7B9-9A7E-4FD2-A1B4-1C5CFAE5498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grpSp>
        <p:grpSp>
          <p:nvGrpSpPr>
            <p:cNvPr id="13" name="Group 12">
              <a:extLst>
                <a:ext uri="{FF2B5EF4-FFF2-40B4-BE49-F238E27FC236}">
                  <a16:creationId xmlns:a16="http://schemas.microsoft.com/office/drawing/2014/main" id="{DB1B0C3F-D935-4306-B5B1-6AA635881120}"/>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4" name="Freeform 32">
                <a:extLst>
                  <a:ext uri="{FF2B5EF4-FFF2-40B4-BE49-F238E27FC236}">
                    <a16:creationId xmlns:a16="http://schemas.microsoft.com/office/drawing/2014/main" id="{75BC67F5-D485-467A-BCCB-D062EB6DD0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15" name="Freeform 33">
                <a:extLst>
                  <a:ext uri="{FF2B5EF4-FFF2-40B4-BE49-F238E27FC236}">
                    <a16:creationId xmlns:a16="http://schemas.microsoft.com/office/drawing/2014/main" id="{7FB0B620-AB12-4F0B-AD1C-A47A5FBC632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16" name="Freeform 34">
                <a:extLst>
                  <a:ext uri="{FF2B5EF4-FFF2-40B4-BE49-F238E27FC236}">
                    <a16:creationId xmlns:a16="http://schemas.microsoft.com/office/drawing/2014/main" id="{6AEFA891-E591-4F7F-9DBA-FC78E9B8F1B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17" name="Freeform 35">
                <a:extLst>
                  <a:ext uri="{FF2B5EF4-FFF2-40B4-BE49-F238E27FC236}">
                    <a16:creationId xmlns:a16="http://schemas.microsoft.com/office/drawing/2014/main" id="{78921FFF-4B57-4E33-BE94-5A8BFC95E0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18" name="Freeform 36">
                <a:extLst>
                  <a:ext uri="{FF2B5EF4-FFF2-40B4-BE49-F238E27FC236}">
                    <a16:creationId xmlns:a16="http://schemas.microsoft.com/office/drawing/2014/main" id="{0C4A1658-5AAE-4925-B106-BC0A17862E7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19" name="Freeform 37">
                <a:extLst>
                  <a:ext uri="{FF2B5EF4-FFF2-40B4-BE49-F238E27FC236}">
                    <a16:creationId xmlns:a16="http://schemas.microsoft.com/office/drawing/2014/main" id="{DE6DF3EB-099A-427A-A999-3BAF3BCA94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0" name="Freeform 38">
                <a:extLst>
                  <a:ext uri="{FF2B5EF4-FFF2-40B4-BE49-F238E27FC236}">
                    <a16:creationId xmlns:a16="http://schemas.microsoft.com/office/drawing/2014/main" id="{CC595EFE-4690-4B81-83B1-F863B951B0E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1" name="Freeform 39">
                <a:extLst>
                  <a:ext uri="{FF2B5EF4-FFF2-40B4-BE49-F238E27FC236}">
                    <a16:creationId xmlns:a16="http://schemas.microsoft.com/office/drawing/2014/main" id="{400FAC39-AEAC-4B54-9694-29D537C203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2" name="Freeform 40">
                <a:extLst>
                  <a:ext uri="{FF2B5EF4-FFF2-40B4-BE49-F238E27FC236}">
                    <a16:creationId xmlns:a16="http://schemas.microsoft.com/office/drawing/2014/main" id="{C61298B0-056E-4D83-B168-1C054A17A0C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3" name="Rectangle 41">
                <a:extLst>
                  <a:ext uri="{FF2B5EF4-FFF2-40B4-BE49-F238E27FC236}">
                    <a16:creationId xmlns:a16="http://schemas.microsoft.com/office/drawing/2014/main" id="{9F9E69A2-F9B0-40C2-BDC8-143835426BEF}"/>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txBody>
              <a:bodyPr/>
              <a:lstStyle/>
              <a:p>
                <a:endParaRPr lang="el-GR"/>
              </a:p>
            </p:txBody>
          </p:sp>
        </p:grpSp>
      </p:grpSp>
      <p:graphicFrame>
        <p:nvGraphicFramePr>
          <p:cNvPr id="5" name="TextBox 2">
            <a:extLst>
              <a:ext uri="{FF2B5EF4-FFF2-40B4-BE49-F238E27FC236}">
                <a16:creationId xmlns:a16="http://schemas.microsoft.com/office/drawing/2014/main" id="{359B2143-86B9-7D7F-91A7-A400CCB8CF84}"/>
              </a:ext>
            </a:extLst>
          </p:cNvPr>
          <p:cNvGraphicFramePr/>
          <p:nvPr>
            <p:extLst>
              <p:ext uri="{D42A27DB-BD31-4B8C-83A1-F6EECF244321}">
                <p14:modId xmlns:p14="http://schemas.microsoft.com/office/powerpoint/2010/main" val="263406625"/>
              </p:ext>
            </p:extLst>
          </p:nvPr>
        </p:nvGraphicFramePr>
        <p:xfrm>
          <a:off x="1141413" y="636588"/>
          <a:ext cx="9906000" cy="5969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865888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duotone>
              <a:schemeClr val="bg2">
                <a:shade val="88000"/>
                <a:hueMod val="106000"/>
                <a:satMod val="140000"/>
                <a:lumMod val="54000"/>
              </a:schemeClr>
              <a:schemeClr val="bg2">
                <a:tint val="98000"/>
                <a:hueMod val="90000"/>
                <a:satMod val="150000"/>
                <a:lumMod val="160000"/>
              </a:schemeClr>
            </a:duotone>
          </a:blip>
          <a:stretch/>
        </a:blipFill>
        <a:effectLst/>
      </p:bgPr>
    </p:bg>
    <p:spTree>
      <p:nvGrpSpPr>
        <p:cNvPr id="1" name=""/>
        <p:cNvGrpSpPr/>
        <p:nvPr/>
      </p:nvGrpSpPr>
      <p:grpSpPr>
        <a:xfrm>
          <a:off x="0" y="0"/>
          <a:ext cx="0" cy="0"/>
          <a:chOff x="0" y="0"/>
          <a:chExt cx="0" cy="0"/>
        </a:xfrm>
      </p:grpSpPr>
      <p:pic>
        <p:nvPicPr>
          <p:cNvPr id="9" name="Picture 2">
            <a:extLst>
              <a:ext uri="{FF2B5EF4-FFF2-40B4-BE49-F238E27FC236}">
                <a16:creationId xmlns:a16="http://schemas.microsoft.com/office/drawing/2014/main" id="{174E31E4-530B-4247-962C-F46F5F66DF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extLst>
              <a:ext uri="{28A0092B-C50C-407E-A947-70E740481C1C}">
                <a14:useLocalDpi xmlns:a14="http://schemas.microsoft.com/office/drawing/2010/main" val="0"/>
              </a:ext>
            </a:extLst>
          </a:blip>
          <a:srcRect/>
          <a:stretch>
            <a:fillRect/>
          </a:stretch>
        </p:blipFill>
        <p:spPr bwMode="auto">
          <a:xfrm>
            <a:off x="-1591" y="0"/>
            <a:ext cx="12192003" cy="6858001"/>
          </a:xfrm>
          <a:prstGeom prst="rect">
            <a:avLst/>
          </a:prstGeom>
          <a:noFill/>
          <a:extLst>
            <a:ext uri="{909E8E84-426E-40dd-AFC4-6F175D3DCCD1}">
              <a14:hiddenFill xmlns:a14="http://schemas.microsoft.com/office/drawing/2010/main" xmlns:a16="http://schemas.microsoft.com/office/drawing/2014/main" xmlns="">
                <a:solidFill>
                  <a:srgbClr val="FFFFFF"/>
                </a:solidFill>
              </a14:hiddenFill>
            </a:ext>
          </a:extLst>
        </p:spPr>
      </p:pic>
      <p:grpSp>
        <p:nvGrpSpPr>
          <p:cNvPr id="11" name="Group 10">
            <a:extLst>
              <a:ext uri="{FF2B5EF4-FFF2-40B4-BE49-F238E27FC236}">
                <a16:creationId xmlns:a16="http://schemas.microsoft.com/office/drawing/2014/main" id="{96FA2727-C33B-44D1-885B-76DC0424E57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053888" cy="6858001"/>
            <a:chOff x="-14288" y="0"/>
            <a:chExt cx="12053888" cy="6858001"/>
          </a:xfrm>
        </p:grpSpPr>
        <p:grpSp>
          <p:nvGrpSpPr>
            <p:cNvPr id="12" name="Group 11">
              <a:extLst>
                <a:ext uri="{FF2B5EF4-FFF2-40B4-BE49-F238E27FC236}">
                  <a16:creationId xmlns:a16="http://schemas.microsoft.com/office/drawing/2014/main" id="{4A64FD4C-29BA-46E7-AE31-AB38BB694295}"/>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4" name="Rectangle 5">
                <a:extLst>
                  <a:ext uri="{FF2B5EF4-FFF2-40B4-BE49-F238E27FC236}">
                    <a16:creationId xmlns:a16="http://schemas.microsoft.com/office/drawing/2014/main" id="{A28E5FB6-5905-4F5D-A6CE-E6222C405E5B}"/>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txBody>
              <a:bodyPr/>
              <a:lstStyle/>
              <a:p>
                <a:endParaRPr lang="el-GR"/>
              </a:p>
            </p:txBody>
          </p:sp>
          <p:sp>
            <p:nvSpPr>
              <p:cNvPr id="25" name="Freeform 6">
                <a:extLst>
                  <a:ext uri="{FF2B5EF4-FFF2-40B4-BE49-F238E27FC236}">
                    <a16:creationId xmlns:a16="http://schemas.microsoft.com/office/drawing/2014/main" id="{F838FE17-378C-4BCE-80C0-FDD1CB074E2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6" name="Freeform 7">
                <a:extLst>
                  <a:ext uri="{FF2B5EF4-FFF2-40B4-BE49-F238E27FC236}">
                    <a16:creationId xmlns:a16="http://schemas.microsoft.com/office/drawing/2014/main" id="{12A1474E-6A37-4F4D-A638-DD0EC0A5B5B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7" name="Freeform 8">
                <a:extLst>
                  <a:ext uri="{FF2B5EF4-FFF2-40B4-BE49-F238E27FC236}">
                    <a16:creationId xmlns:a16="http://schemas.microsoft.com/office/drawing/2014/main" id="{49EA8CC2-4D0F-4C86-9CA9-FC3792FED1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8" name="Freeform 9">
                <a:extLst>
                  <a:ext uri="{FF2B5EF4-FFF2-40B4-BE49-F238E27FC236}">
                    <a16:creationId xmlns:a16="http://schemas.microsoft.com/office/drawing/2014/main" id="{69548BD5-92E6-42BD-9719-16AA005C567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9" name="Freeform 10">
                <a:extLst>
                  <a:ext uri="{FF2B5EF4-FFF2-40B4-BE49-F238E27FC236}">
                    <a16:creationId xmlns:a16="http://schemas.microsoft.com/office/drawing/2014/main" id="{93005965-F240-4349-A563-515973BF01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0" name="Freeform 11">
                <a:extLst>
                  <a:ext uri="{FF2B5EF4-FFF2-40B4-BE49-F238E27FC236}">
                    <a16:creationId xmlns:a16="http://schemas.microsoft.com/office/drawing/2014/main" id="{277A546F-05BB-4274-A6A6-9DACC27ABC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1" name="Freeform 12">
                <a:extLst>
                  <a:ext uri="{FF2B5EF4-FFF2-40B4-BE49-F238E27FC236}">
                    <a16:creationId xmlns:a16="http://schemas.microsoft.com/office/drawing/2014/main" id="{7BE7FF91-E18E-41AA-A952-07CB0C02C8B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2" name="Freeform 13">
                <a:extLst>
                  <a:ext uri="{FF2B5EF4-FFF2-40B4-BE49-F238E27FC236}">
                    <a16:creationId xmlns:a16="http://schemas.microsoft.com/office/drawing/2014/main" id="{3F6A31AA-E4FB-4DD0-9AB1-BDD994CFA50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3" name="Freeform 14">
                <a:extLst>
                  <a:ext uri="{FF2B5EF4-FFF2-40B4-BE49-F238E27FC236}">
                    <a16:creationId xmlns:a16="http://schemas.microsoft.com/office/drawing/2014/main" id="{F99B8398-08D8-4C1E-8D7F-BAFB4D393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4" name="Freeform 15">
                <a:extLst>
                  <a:ext uri="{FF2B5EF4-FFF2-40B4-BE49-F238E27FC236}">
                    <a16:creationId xmlns:a16="http://schemas.microsoft.com/office/drawing/2014/main" id="{CD3984BB-CCC2-49D9-A80B-9507BE5A916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5" name="Line 16">
                <a:extLst>
                  <a:ext uri="{FF2B5EF4-FFF2-40B4-BE49-F238E27FC236}">
                    <a16:creationId xmlns:a16="http://schemas.microsoft.com/office/drawing/2014/main" id="{78FF7C07-82F5-4A64-9D71-29CBE1B79007}"/>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l-GR"/>
              </a:p>
            </p:txBody>
          </p:sp>
          <p:sp>
            <p:nvSpPr>
              <p:cNvPr id="36" name="Freeform 17">
                <a:extLst>
                  <a:ext uri="{FF2B5EF4-FFF2-40B4-BE49-F238E27FC236}">
                    <a16:creationId xmlns:a16="http://schemas.microsoft.com/office/drawing/2014/main" id="{7F1773CA-6AE7-4723-B072-CEC5F3829B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7" name="Freeform 18">
                <a:extLst>
                  <a:ext uri="{FF2B5EF4-FFF2-40B4-BE49-F238E27FC236}">
                    <a16:creationId xmlns:a16="http://schemas.microsoft.com/office/drawing/2014/main" id="{D5EC23E0-B877-4A62-B084-5407401FB6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8" name="Freeform 19">
                <a:extLst>
                  <a:ext uri="{FF2B5EF4-FFF2-40B4-BE49-F238E27FC236}">
                    <a16:creationId xmlns:a16="http://schemas.microsoft.com/office/drawing/2014/main" id="{633C4B0E-E7C6-4A1A-9D3A-80C8E3C59D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39" name="Freeform 20">
                <a:extLst>
                  <a:ext uri="{FF2B5EF4-FFF2-40B4-BE49-F238E27FC236}">
                    <a16:creationId xmlns:a16="http://schemas.microsoft.com/office/drawing/2014/main" id="{AB21372F-73AC-4C69-81F0-0D44D36F6E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0" name="Rectangle 21">
                <a:extLst>
                  <a:ext uri="{FF2B5EF4-FFF2-40B4-BE49-F238E27FC236}">
                    <a16:creationId xmlns:a16="http://schemas.microsoft.com/office/drawing/2014/main" id="{B5619D97-D7A8-4DFF-8AB1-F4B393C1B408}"/>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txBody>
              <a:bodyPr/>
              <a:lstStyle/>
              <a:p>
                <a:endParaRPr lang="el-GR"/>
              </a:p>
            </p:txBody>
          </p:sp>
          <p:sp>
            <p:nvSpPr>
              <p:cNvPr id="41" name="Freeform 22">
                <a:extLst>
                  <a:ext uri="{FF2B5EF4-FFF2-40B4-BE49-F238E27FC236}">
                    <a16:creationId xmlns:a16="http://schemas.microsoft.com/office/drawing/2014/main" id="{55E03CED-9618-41BB-898B-2FECEFD7B7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2" name="Freeform 23">
                <a:extLst>
                  <a:ext uri="{FF2B5EF4-FFF2-40B4-BE49-F238E27FC236}">
                    <a16:creationId xmlns:a16="http://schemas.microsoft.com/office/drawing/2014/main" id="{78F0A5C5-589E-4053-A41A-FA77210C3D8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3" name="Freeform 24">
                <a:extLst>
                  <a:ext uri="{FF2B5EF4-FFF2-40B4-BE49-F238E27FC236}">
                    <a16:creationId xmlns:a16="http://schemas.microsoft.com/office/drawing/2014/main" id="{AC2718F8-15C5-4DAB-B194-AAEE8A205E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4" name="Freeform 25">
                <a:extLst>
                  <a:ext uri="{FF2B5EF4-FFF2-40B4-BE49-F238E27FC236}">
                    <a16:creationId xmlns:a16="http://schemas.microsoft.com/office/drawing/2014/main" id="{23C6608B-EA21-4579-B33F-55E52AC2875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5" name="Freeform 26">
                <a:extLst>
                  <a:ext uri="{FF2B5EF4-FFF2-40B4-BE49-F238E27FC236}">
                    <a16:creationId xmlns:a16="http://schemas.microsoft.com/office/drawing/2014/main" id="{4A2FEFA2-D838-4CE1-90BA-B6C2EEB543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6" name="Freeform 27">
                <a:extLst>
                  <a:ext uri="{FF2B5EF4-FFF2-40B4-BE49-F238E27FC236}">
                    <a16:creationId xmlns:a16="http://schemas.microsoft.com/office/drawing/2014/main" id="{1A39CA24-DF18-4FCC-8265-36FC72ED58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7" name="Freeform 28">
                <a:extLst>
                  <a:ext uri="{FF2B5EF4-FFF2-40B4-BE49-F238E27FC236}">
                    <a16:creationId xmlns:a16="http://schemas.microsoft.com/office/drawing/2014/main" id="{50A32DBD-9B22-49C3-A628-A98533FBF4F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8" name="Freeform 29">
                <a:extLst>
                  <a:ext uri="{FF2B5EF4-FFF2-40B4-BE49-F238E27FC236}">
                    <a16:creationId xmlns:a16="http://schemas.microsoft.com/office/drawing/2014/main" id="{A3C0B30D-BB1A-4B3D-A162-3EBE6267F21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49" name="Freeform 30">
                <a:extLst>
                  <a:ext uri="{FF2B5EF4-FFF2-40B4-BE49-F238E27FC236}">
                    <a16:creationId xmlns:a16="http://schemas.microsoft.com/office/drawing/2014/main" id="{092B125A-1548-445E-8689-07BEEC8155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50" name="Freeform 31">
                <a:extLst>
                  <a:ext uri="{FF2B5EF4-FFF2-40B4-BE49-F238E27FC236}">
                    <a16:creationId xmlns:a16="http://schemas.microsoft.com/office/drawing/2014/main" id="{D6A7D7B9-9A7E-4FD2-A1B4-1C5CFAE5498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grpSp>
        <p:grpSp>
          <p:nvGrpSpPr>
            <p:cNvPr id="13" name="Group 12">
              <a:extLst>
                <a:ext uri="{FF2B5EF4-FFF2-40B4-BE49-F238E27FC236}">
                  <a16:creationId xmlns:a16="http://schemas.microsoft.com/office/drawing/2014/main" id="{DB1B0C3F-D935-4306-B5B1-6AA635881120}"/>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4" name="Freeform 32">
                <a:extLst>
                  <a:ext uri="{FF2B5EF4-FFF2-40B4-BE49-F238E27FC236}">
                    <a16:creationId xmlns:a16="http://schemas.microsoft.com/office/drawing/2014/main" id="{75BC67F5-D485-467A-BCCB-D062EB6DD0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15" name="Freeform 33">
                <a:extLst>
                  <a:ext uri="{FF2B5EF4-FFF2-40B4-BE49-F238E27FC236}">
                    <a16:creationId xmlns:a16="http://schemas.microsoft.com/office/drawing/2014/main" id="{7FB0B620-AB12-4F0B-AD1C-A47A5FBC632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16" name="Freeform 34">
                <a:extLst>
                  <a:ext uri="{FF2B5EF4-FFF2-40B4-BE49-F238E27FC236}">
                    <a16:creationId xmlns:a16="http://schemas.microsoft.com/office/drawing/2014/main" id="{6AEFA891-E591-4F7F-9DBA-FC78E9B8F1B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17" name="Freeform 35">
                <a:extLst>
                  <a:ext uri="{FF2B5EF4-FFF2-40B4-BE49-F238E27FC236}">
                    <a16:creationId xmlns:a16="http://schemas.microsoft.com/office/drawing/2014/main" id="{78921FFF-4B57-4E33-BE94-5A8BFC95E0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18" name="Freeform 36">
                <a:extLst>
                  <a:ext uri="{FF2B5EF4-FFF2-40B4-BE49-F238E27FC236}">
                    <a16:creationId xmlns:a16="http://schemas.microsoft.com/office/drawing/2014/main" id="{0C4A1658-5AAE-4925-B106-BC0A17862E7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19" name="Freeform 37">
                <a:extLst>
                  <a:ext uri="{FF2B5EF4-FFF2-40B4-BE49-F238E27FC236}">
                    <a16:creationId xmlns:a16="http://schemas.microsoft.com/office/drawing/2014/main" id="{DE6DF3EB-099A-427A-A999-3BAF3BCA94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0" name="Freeform 38">
                <a:extLst>
                  <a:ext uri="{FF2B5EF4-FFF2-40B4-BE49-F238E27FC236}">
                    <a16:creationId xmlns:a16="http://schemas.microsoft.com/office/drawing/2014/main" id="{CC595EFE-4690-4B81-83B1-F863B951B0E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1" name="Freeform 39">
                <a:extLst>
                  <a:ext uri="{FF2B5EF4-FFF2-40B4-BE49-F238E27FC236}">
                    <a16:creationId xmlns:a16="http://schemas.microsoft.com/office/drawing/2014/main" id="{400FAC39-AEAC-4B54-9694-29D537C203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2" name="Freeform 40">
                <a:extLst>
                  <a:ext uri="{FF2B5EF4-FFF2-40B4-BE49-F238E27FC236}">
                    <a16:creationId xmlns:a16="http://schemas.microsoft.com/office/drawing/2014/main" id="{C61298B0-056E-4D83-B168-1C054A17A0C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el-GR"/>
              </a:p>
            </p:txBody>
          </p:sp>
          <p:sp>
            <p:nvSpPr>
              <p:cNvPr id="23" name="Rectangle 41">
                <a:extLst>
                  <a:ext uri="{FF2B5EF4-FFF2-40B4-BE49-F238E27FC236}">
                    <a16:creationId xmlns:a16="http://schemas.microsoft.com/office/drawing/2014/main" id="{9F9E69A2-F9B0-40C2-BDC8-143835426BEF}"/>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txBody>
              <a:bodyPr/>
              <a:lstStyle/>
              <a:p>
                <a:endParaRPr lang="el-GR"/>
              </a:p>
            </p:txBody>
          </p:sp>
        </p:grpSp>
      </p:grpSp>
      <p:graphicFrame>
        <p:nvGraphicFramePr>
          <p:cNvPr id="5" name="TextBox 2">
            <a:extLst>
              <a:ext uri="{FF2B5EF4-FFF2-40B4-BE49-F238E27FC236}">
                <a16:creationId xmlns:a16="http://schemas.microsoft.com/office/drawing/2014/main" id="{6A262AC2-DBEF-DFAF-7F9B-5CE92C5FD72A}"/>
              </a:ext>
            </a:extLst>
          </p:cNvPr>
          <p:cNvGraphicFramePr/>
          <p:nvPr>
            <p:extLst>
              <p:ext uri="{D42A27DB-BD31-4B8C-83A1-F6EECF244321}">
                <p14:modId xmlns:p14="http://schemas.microsoft.com/office/powerpoint/2010/main" val="3543404333"/>
              </p:ext>
            </p:extLst>
          </p:nvPr>
        </p:nvGraphicFramePr>
        <p:xfrm>
          <a:off x="693738" y="203200"/>
          <a:ext cx="10975973" cy="63928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93868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364C3B-3B15-BE9E-BDF8-6B8B41EDCFC9}"/>
              </a:ext>
            </a:extLst>
          </p:cNvPr>
          <p:cNvSpPr txBox="1"/>
          <p:nvPr/>
        </p:nvSpPr>
        <p:spPr>
          <a:xfrm>
            <a:off x="2486968" y="738201"/>
            <a:ext cx="4507390" cy="2862322"/>
          </a:xfrm>
          <a:prstGeom prst="rect">
            <a:avLst/>
          </a:prstGeom>
          <a:noFill/>
        </p:spPr>
        <p:txBody>
          <a:bodyPr wrap="square">
            <a:spAutoFit/>
          </a:bodyPr>
          <a:lstStyle/>
          <a:p>
            <a:r>
              <a:rPr lang="en-US" sz="1800" b="1" kern="0" dirty="0">
                <a:solidFill>
                  <a:srgbClr val="000000"/>
                </a:solidFill>
                <a:effectLst/>
                <a:ea typeface="Times New Roman" panose="02020603050405020304" pitchFamily="18" charset="0"/>
                <a:cs typeface="Times New Roman" panose="02020603050405020304" pitchFamily="18" charset="0"/>
              </a:rPr>
              <a:t>Results of the Work </a:t>
            </a:r>
          </a:p>
          <a:p>
            <a:endParaRPr lang="en-US" b="1" kern="0" dirty="0">
              <a:solidFill>
                <a:srgbClr val="000000"/>
              </a:solidFill>
              <a:cs typeface="Times New Roman" panose="02020603050405020304" pitchFamily="18" charset="0"/>
            </a:endParaRPr>
          </a:p>
          <a:p>
            <a:endParaRPr lang="en-US" b="1" kern="0" dirty="0">
              <a:solidFill>
                <a:srgbClr val="000000"/>
              </a:solidFill>
              <a:cs typeface="Times New Roman" panose="02020603050405020304" pitchFamily="18" charset="0"/>
            </a:endParaRPr>
          </a:p>
          <a:p>
            <a:endParaRPr lang="en-US" b="1" kern="0" dirty="0">
              <a:solidFill>
                <a:srgbClr val="000000"/>
              </a:solidFill>
              <a:cs typeface="Times New Roman" panose="02020603050405020304" pitchFamily="18" charset="0"/>
            </a:endParaRPr>
          </a:p>
          <a:p>
            <a:endParaRPr lang="en-US" b="1" kern="0" dirty="0">
              <a:solidFill>
                <a:srgbClr val="000000"/>
              </a:solidFill>
              <a:cs typeface="Times New Roman" panose="02020603050405020304" pitchFamily="18" charset="0"/>
            </a:endParaRPr>
          </a:p>
          <a:p>
            <a:endParaRPr lang="en-US" b="1" kern="0" dirty="0">
              <a:solidFill>
                <a:srgbClr val="000000"/>
              </a:solidFill>
              <a:cs typeface="Times New Roman" panose="02020603050405020304" pitchFamily="18" charset="0"/>
            </a:endParaRPr>
          </a:p>
          <a:p>
            <a:endParaRPr lang="en-US" b="1" kern="0" dirty="0">
              <a:solidFill>
                <a:srgbClr val="000000"/>
              </a:solidFill>
              <a:cs typeface="Times New Roman" panose="02020603050405020304" pitchFamily="18" charset="0"/>
            </a:endParaRPr>
          </a:p>
          <a:p>
            <a:endParaRPr lang="en-US" b="1" kern="0" dirty="0">
              <a:solidFill>
                <a:srgbClr val="000000"/>
              </a:solidFill>
              <a:cs typeface="Times New Roman" panose="02020603050405020304" pitchFamily="18" charset="0"/>
            </a:endParaRPr>
          </a:p>
          <a:p>
            <a:endParaRPr lang="en-US" b="1" kern="0" dirty="0">
              <a:solidFill>
                <a:srgbClr val="000000"/>
              </a:solidFill>
              <a:cs typeface="Times New Roman" panose="02020603050405020304" pitchFamily="18" charset="0"/>
            </a:endParaRPr>
          </a:p>
          <a:p>
            <a:endParaRPr lang="el-GR" dirty="0"/>
          </a:p>
        </p:txBody>
      </p:sp>
      <p:graphicFrame>
        <p:nvGraphicFramePr>
          <p:cNvPr id="4" name="Πίνακας 3">
            <a:extLst>
              <a:ext uri="{FF2B5EF4-FFF2-40B4-BE49-F238E27FC236}">
                <a16:creationId xmlns:a16="http://schemas.microsoft.com/office/drawing/2014/main" id="{A4C90934-6171-D8A3-C0C9-5766023A84F3}"/>
              </a:ext>
            </a:extLst>
          </p:cNvPr>
          <p:cNvGraphicFramePr>
            <a:graphicFrameLocks noGrp="1"/>
          </p:cNvGraphicFramePr>
          <p:nvPr>
            <p:extLst>
              <p:ext uri="{D42A27DB-BD31-4B8C-83A1-F6EECF244321}">
                <p14:modId xmlns:p14="http://schemas.microsoft.com/office/powerpoint/2010/main" val="2792019693"/>
              </p:ext>
            </p:extLst>
          </p:nvPr>
        </p:nvGraphicFramePr>
        <p:xfrm>
          <a:off x="1320800" y="1083734"/>
          <a:ext cx="8737602" cy="5145157"/>
        </p:xfrm>
        <a:graphic>
          <a:graphicData uri="http://schemas.openxmlformats.org/drawingml/2006/table">
            <a:tbl>
              <a:tblPr firstRow="1" firstCol="1" bandRow="1">
                <a:tableStyleId>{5C22544A-7EE6-4342-B048-85BDC9FD1C3A}</a:tableStyleId>
              </a:tblPr>
              <a:tblGrid>
                <a:gridCol w="2139095">
                  <a:extLst>
                    <a:ext uri="{9D8B030D-6E8A-4147-A177-3AD203B41FA5}">
                      <a16:colId xmlns:a16="http://schemas.microsoft.com/office/drawing/2014/main" val="2489224273"/>
                    </a:ext>
                  </a:extLst>
                </a:gridCol>
                <a:gridCol w="1352689">
                  <a:extLst>
                    <a:ext uri="{9D8B030D-6E8A-4147-A177-3AD203B41FA5}">
                      <a16:colId xmlns:a16="http://schemas.microsoft.com/office/drawing/2014/main" val="3257355536"/>
                    </a:ext>
                  </a:extLst>
                </a:gridCol>
                <a:gridCol w="1589676">
                  <a:extLst>
                    <a:ext uri="{9D8B030D-6E8A-4147-A177-3AD203B41FA5}">
                      <a16:colId xmlns:a16="http://schemas.microsoft.com/office/drawing/2014/main" val="4010796501"/>
                    </a:ext>
                  </a:extLst>
                </a:gridCol>
                <a:gridCol w="833448">
                  <a:extLst>
                    <a:ext uri="{9D8B030D-6E8A-4147-A177-3AD203B41FA5}">
                      <a16:colId xmlns:a16="http://schemas.microsoft.com/office/drawing/2014/main" val="4060139403"/>
                    </a:ext>
                  </a:extLst>
                </a:gridCol>
                <a:gridCol w="134414">
                  <a:extLst>
                    <a:ext uri="{9D8B030D-6E8A-4147-A177-3AD203B41FA5}">
                      <a16:colId xmlns:a16="http://schemas.microsoft.com/office/drawing/2014/main" val="3740173259"/>
                    </a:ext>
                  </a:extLst>
                </a:gridCol>
                <a:gridCol w="134414">
                  <a:extLst>
                    <a:ext uri="{9D8B030D-6E8A-4147-A177-3AD203B41FA5}">
                      <a16:colId xmlns:a16="http://schemas.microsoft.com/office/drawing/2014/main" val="3387751229"/>
                    </a:ext>
                  </a:extLst>
                </a:gridCol>
                <a:gridCol w="134414">
                  <a:extLst>
                    <a:ext uri="{9D8B030D-6E8A-4147-A177-3AD203B41FA5}">
                      <a16:colId xmlns:a16="http://schemas.microsoft.com/office/drawing/2014/main" val="459765093"/>
                    </a:ext>
                  </a:extLst>
                </a:gridCol>
                <a:gridCol w="134414">
                  <a:extLst>
                    <a:ext uri="{9D8B030D-6E8A-4147-A177-3AD203B41FA5}">
                      <a16:colId xmlns:a16="http://schemas.microsoft.com/office/drawing/2014/main" val="1870399128"/>
                    </a:ext>
                  </a:extLst>
                </a:gridCol>
                <a:gridCol w="134414">
                  <a:extLst>
                    <a:ext uri="{9D8B030D-6E8A-4147-A177-3AD203B41FA5}">
                      <a16:colId xmlns:a16="http://schemas.microsoft.com/office/drawing/2014/main" val="529963603"/>
                    </a:ext>
                  </a:extLst>
                </a:gridCol>
                <a:gridCol w="134414">
                  <a:extLst>
                    <a:ext uri="{9D8B030D-6E8A-4147-A177-3AD203B41FA5}">
                      <a16:colId xmlns:a16="http://schemas.microsoft.com/office/drawing/2014/main" val="2690791843"/>
                    </a:ext>
                  </a:extLst>
                </a:gridCol>
                <a:gridCol w="134414">
                  <a:extLst>
                    <a:ext uri="{9D8B030D-6E8A-4147-A177-3AD203B41FA5}">
                      <a16:colId xmlns:a16="http://schemas.microsoft.com/office/drawing/2014/main" val="3705831500"/>
                    </a:ext>
                  </a:extLst>
                </a:gridCol>
                <a:gridCol w="134414">
                  <a:extLst>
                    <a:ext uri="{9D8B030D-6E8A-4147-A177-3AD203B41FA5}">
                      <a16:colId xmlns:a16="http://schemas.microsoft.com/office/drawing/2014/main" val="3790914508"/>
                    </a:ext>
                  </a:extLst>
                </a:gridCol>
                <a:gridCol w="134414">
                  <a:extLst>
                    <a:ext uri="{9D8B030D-6E8A-4147-A177-3AD203B41FA5}">
                      <a16:colId xmlns:a16="http://schemas.microsoft.com/office/drawing/2014/main" val="3352097795"/>
                    </a:ext>
                  </a:extLst>
                </a:gridCol>
                <a:gridCol w="134414">
                  <a:extLst>
                    <a:ext uri="{9D8B030D-6E8A-4147-A177-3AD203B41FA5}">
                      <a16:colId xmlns:a16="http://schemas.microsoft.com/office/drawing/2014/main" val="3619596493"/>
                    </a:ext>
                  </a:extLst>
                </a:gridCol>
                <a:gridCol w="134414">
                  <a:extLst>
                    <a:ext uri="{9D8B030D-6E8A-4147-A177-3AD203B41FA5}">
                      <a16:colId xmlns:a16="http://schemas.microsoft.com/office/drawing/2014/main" val="326985476"/>
                    </a:ext>
                  </a:extLst>
                </a:gridCol>
                <a:gridCol w="134414">
                  <a:extLst>
                    <a:ext uri="{9D8B030D-6E8A-4147-A177-3AD203B41FA5}">
                      <a16:colId xmlns:a16="http://schemas.microsoft.com/office/drawing/2014/main" val="3259929503"/>
                    </a:ext>
                  </a:extLst>
                </a:gridCol>
                <a:gridCol w="134414">
                  <a:extLst>
                    <a:ext uri="{9D8B030D-6E8A-4147-A177-3AD203B41FA5}">
                      <a16:colId xmlns:a16="http://schemas.microsoft.com/office/drawing/2014/main" val="761035767"/>
                    </a:ext>
                  </a:extLst>
                </a:gridCol>
                <a:gridCol w="134414">
                  <a:extLst>
                    <a:ext uri="{9D8B030D-6E8A-4147-A177-3AD203B41FA5}">
                      <a16:colId xmlns:a16="http://schemas.microsoft.com/office/drawing/2014/main" val="4253112630"/>
                    </a:ext>
                  </a:extLst>
                </a:gridCol>
                <a:gridCol w="134414">
                  <a:extLst>
                    <a:ext uri="{9D8B030D-6E8A-4147-A177-3AD203B41FA5}">
                      <a16:colId xmlns:a16="http://schemas.microsoft.com/office/drawing/2014/main" val="604589559"/>
                    </a:ext>
                  </a:extLst>
                </a:gridCol>
                <a:gridCol w="134414">
                  <a:extLst>
                    <a:ext uri="{9D8B030D-6E8A-4147-A177-3AD203B41FA5}">
                      <a16:colId xmlns:a16="http://schemas.microsoft.com/office/drawing/2014/main" val="1092876890"/>
                    </a:ext>
                  </a:extLst>
                </a:gridCol>
                <a:gridCol w="134414">
                  <a:extLst>
                    <a:ext uri="{9D8B030D-6E8A-4147-A177-3AD203B41FA5}">
                      <a16:colId xmlns:a16="http://schemas.microsoft.com/office/drawing/2014/main" val="2977709446"/>
                    </a:ext>
                  </a:extLst>
                </a:gridCol>
                <a:gridCol w="134414">
                  <a:extLst>
                    <a:ext uri="{9D8B030D-6E8A-4147-A177-3AD203B41FA5}">
                      <a16:colId xmlns:a16="http://schemas.microsoft.com/office/drawing/2014/main" val="63489438"/>
                    </a:ext>
                  </a:extLst>
                </a:gridCol>
                <a:gridCol w="134414">
                  <a:extLst>
                    <a:ext uri="{9D8B030D-6E8A-4147-A177-3AD203B41FA5}">
                      <a16:colId xmlns:a16="http://schemas.microsoft.com/office/drawing/2014/main" val="2175148259"/>
                    </a:ext>
                  </a:extLst>
                </a:gridCol>
                <a:gridCol w="134414">
                  <a:extLst>
                    <a:ext uri="{9D8B030D-6E8A-4147-A177-3AD203B41FA5}">
                      <a16:colId xmlns:a16="http://schemas.microsoft.com/office/drawing/2014/main" val="1567173854"/>
                    </a:ext>
                  </a:extLst>
                </a:gridCol>
                <a:gridCol w="134414">
                  <a:extLst>
                    <a:ext uri="{9D8B030D-6E8A-4147-A177-3AD203B41FA5}">
                      <a16:colId xmlns:a16="http://schemas.microsoft.com/office/drawing/2014/main" val="1214235483"/>
                    </a:ext>
                  </a:extLst>
                </a:gridCol>
              </a:tblGrid>
              <a:tr h="148391">
                <a:tc gridSpan="18">
                  <a:txBody>
                    <a:bodyPr/>
                    <a:lstStyle/>
                    <a:p>
                      <a:pPr indent="180340">
                        <a:lnSpc>
                          <a:spcPct val="107000"/>
                        </a:lnSpc>
                        <a:spcBef>
                          <a:spcPts val="1200"/>
                        </a:spcBef>
                        <a:spcAft>
                          <a:spcPts val="800"/>
                        </a:spcAft>
                        <a:buNone/>
                      </a:pPr>
                      <a:r>
                        <a:rPr lang="en-US" sz="800" kern="0" dirty="0">
                          <a:effectLst/>
                        </a:rPr>
                        <a:t>Table 1</a:t>
                      </a:r>
                      <a:r>
                        <a:rPr lang="en-US" sz="800" kern="100" dirty="0">
                          <a:effectLst/>
                        </a:rPr>
                        <a:t>. Demographic characteristics of the sample </a:t>
                      </a:r>
                      <a:endParaRPr lang="el-GR" sz="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7">
                  <a:txBody>
                    <a:bodyPr/>
                    <a:lstStyle/>
                    <a:p>
                      <a:pP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291715503"/>
                  </a:ext>
                </a:extLst>
              </a:tr>
              <a:tr h="848952">
                <a:tc>
                  <a:txBody>
                    <a:bodyPr/>
                    <a:lstStyle/>
                    <a:p>
                      <a:pPr>
                        <a:lnSpc>
                          <a:spcPct val="107000"/>
                        </a:lnSpc>
                        <a:spcAft>
                          <a:spcPts val="800"/>
                        </a:spcAft>
                        <a:buNone/>
                      </a:pPr>
                      <a:r>
                        <a:rPr lang="en-US"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gn="ctr">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800" kern="100" dirty="0">
                          <a:effectLst/>
                        </a:rPr>
                        <a:t>n (Frequency) </a:t>
                      </a:r>
                      <a:endParaRPr lang="el-GR" sz="800" kern="100" dirty="0">
                        <a:effectLst/>
                      </a:endParaRPr>
                    </a:p>
                    <a:p>
                      <a:pPr algn="ctr">
                        <a:lnSpc>
                          <a:spcPct val="107000"/>
                        </a:lnSpc>
                        <a:spcAft>
                          <a:spcPts val="800"/>
                        </a:spcAft>
                        <a:buNone/>
                      </a:pPr>
                      <a:r>
                        <a:rPr lang="en-US" sz="800" kern="100" dirty="0">
                          <a:effectLst/>
                        </a:rPr>
                        <a:t> </a:t>
                      </a:r>
                      <a:endParaRPr lang="el-GR" sz="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nSpc>
                          <a:spcPts val="27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800" kern="100">
                          <a:effectLst/>
                        </a:rPr>
                        <a:t>P</a:t>
                      </a:r>
                      <a:r>
                        <a:rPr lang="el-GR" sz="800" kern="100">
                          <a:effectLst/>
                        </a:rPr>
                        <a:t>ercentage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gridSpan="3">
                  <a:txBody>
                    <a:bodyPr/>
                    <a:lstStyle/>
                    <a:p>
                      <a:pPr algn="ctr">
                        <a:lnSpc>
                          <a:spcPct val="107000"/>
                        </a:lnSpc>
                        <a:spcAft>
                          <a:spcPts val="800"/>
                        </a:spcAft>
                        <a:buNone/>
                      </a:pPr>
                      <a:r>
                        <a:rPr lang="el-GR" sz="800" kern="100">
                          <a:effectLst/>
                        </a:rPr>
                        <a:t>m (Mean)</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gridSpan="7">
                  <a:txBody>
                    <a:bodyPr/>
                    <a:lstStyle/>
                    <a:p>
                      <a:pPr algn="ctr">
                        <a:lnSpc>
                          <a:spcPct val="107000"/>
                        </a:lnSpc>
                        <a:spcAft>
                          <a:spcPts val="800"/>
                        </a:spcAft>
                        <a:buNone/>
                      </a:pPr>
                      <a:r>
                        <a:rPr lang="el-GR" sz="800" kern="100">
                          <a:effectLst/>
                        </a:rPr>
                        <a:t>SD</a:t>
                      </a:r>
                    </a:p>
                    <a:p>
                      <a:pPr algn="ctr">
                        <a:lnSpc>
                          <a:spcPct val="107000"/>
                        </a:lnSpc>
                        <a:spcAft>
                          <a:spcPts val="800"/>
                        </a:spcAft>
                        <a:buNone/>
                      </a:pPr>
                      <a:r>
                        <a:rPr lang="el-GR" sz="800" kern="100">
                          <a:effectLst/>
                        </a:rPr>
                        <a:t>(Standard Deviation)</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8">
                  <a:txBody>
                    <a:bodyPr/>
                    <a:lstStyle/>
                    <a:p>
                      <a:pPr algn="ctr">
                        <a:lnSpc>
                          <a:spcPct val="107000"/>
                        </a:lnSpc>
                        <a:spcAft>
                          <a:spcPts val="800"/>
                        </a:spcAft>
                        <a:buNone/>
                      </a:pPr>
                      <a:r>
                        <a:rPr lang="el-GR" sz="800" kern="100">
                          <a:effectLst/>
                        </a:rPr>
                        <a:t>SE</a:t>
                      </a:r>
                    </a:p>
                    <a:p>
                      <a:pPr algn="ctr">
                        <a:lnSpc>
                          <a:spcPct val="107000"/>
                        </a:lnSpc>
                        <a:spcAft>
                          <a:spcPts val="800"/>
                        </a:spcAft>
                        <a:buNone/>
                      </a:pPr>
                      <a:r>
                        <a:rPr lang="el-GR" sz="800" kern="100">
                          <a:effectLst/>
                        </a:rPr>
                        <a:t>(Standard Error)</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4">
                  <a:txBody>
                    <a:bodyPr/>
                    <a:lstStyle/>
                    <a:p>
                      <a:pP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762444447"/>
                  </a:ext>
                </a:extLst>
              </a:tr>
              <a:tr h="148391">
                <a:tc>
                  <a:txBody>
                    <a:bodyPr/>
                    <a:lstStyle/>
                    <a:p>
                      <a:pPr>
                        <a:lnSpc>
                          <a:spcPct val="107000"/>
                        </a:lnSpc>
                        <a:spcAft>
                          <a:spcPts val="800"/>
                        </a:spcAft>
                        <a:buNone/>
                      </a:pPr>
                      <a:r>
                        <a:rPr lang="el-GR" sz="800" kern="100">
                          <a:effectLst/>
                        </a:rPr>
                        <a:t>Sex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gridSpan="15">
                  <a:txBody>
                    <a:bodyPr/>
                    <a:lstStyle/>
                    <a:p>
                      <a:pP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7">
                  <a:txBody>
                    <a:bodyPr/>
                    <a:lstStyle/>
                    <a:p>
                      <a:pP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632792358"/>
                  </a:ext>
                </a:extLst>
              </a:tr>
              <a:tr h="148391">
                <a:tc>
                  <a:txBody>
                    <a:bodyPr/>
                    <a:lstStyle/>
                    <a:p>
                      <a:pPr>
                        <a:lnSpc>
                          <a:spcPct val="107000"/>
                        </a:lnSpc>
                        <a:spcAft>
                          <a:spcPts val="800"/>
                        </a:spcAft>
                        <a:buNone/>
                      </a:pPr>
                      <a:r>
                        <a:rPr lang="en-US" sz="800" kern="100">
                          <a:effectLst/>
                        </a:rPr>
                        <a:t>Man</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gn="ctr">
                        <a:lnSpc>
                          <a:spcPct val="107000"/>
                        </a:lnSpc>
                        <a:spcAft>
                          <a:spcPts val="800"/>
                        </a:spcAft>
                        <a:buNone/>
                      </a:pPr>
                      <a:r>
                        <a:rPr lang="el-GR" sz="800" kern="100">
                          <a:effectLst/>
                        </a:rPr>
                        <a:t>40</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gn="ctr">
                        <a:lnSpc>
                          <a:spcPct val="107000"/>
                        </a:lnSpc>
                        <a:spcAft>
                          <a:spcPts val="800"/>
                        </a:spcAft>
                        <a:buNone/>
                      </a:pPr>
                      <a:r>
                        <a:rPr lang="el-GR" sz="800" kern="100">
                          <a:effectLst/>
                        </a:rPr>
                        <a:t>24.8</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gridSpan="12">
                  <a:txBody>
                    <a:bodyPr/>
                    <a:lstStyle/>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8">
                  <a:txBody>
                    <a:bodyPr/>
                    <a:lstStyle/>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a:txBody>
                    <a:bodyPr/>
                    <a:lstStyle/>
                    <a:p>
                      <a:pP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607857962"/>
                  </a:ext>
                </a:extLst>
              </a:tr>
              <a:tr h="148391">
                <a:tc>
                  <a:txBody>
                    <a:bodyPr/>
                    <a:lstStyle/>
                    <a:p>
                      <a:pPr>
                        <a:lnSpc>
                          <a:spcPct val="107000"/>
                        </a:lnSpc>
                        <a:spcAft>
                          <a:spcPts val="800"/>
                        </a:spcAft>
                        <a:buNone/>
                      </a:pPr>
                      <a:r>
                        <a:rPr lang="en-US" sz="800" kern="100">
                          <a:effectLst/>
                        </a:rPr>
                        <a:t>Woman</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gn="ctr">
                        <a:lnSpc>
                          <a:spcPct val="107000"/>
                        </a:lnSpc>
                        <a:spcAft>
                          <a:spcPts val="800"/>
                        </a:spcAft>
                        <a:buNone/>
                      </a:pPr>
                      <a:r>
                        <a:rPr lang="el-GR" sz="800" kern="100">
                          <a:effectLst/>
                        </a:rPr>
                        <a:t>121</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gn="ctr">
                        <a:lnSpc>
                          <a:spcPct val="107000"/>
                        </a:lnSpc>
                        <a:spcAft>
                          <a:spcPts val="800"/>
                        </a:spcAft>
                        <a:buNone/>
                      </a:pPr>
                      <a:r>
                        <a:rPr lang="el-GR" sz="800" kern="100">
                          <a:effectLst/>
                        </a:rPr>
                        <a:t>75.2</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gridSpan="2">
                  <a:txBody>
                    <a:bodyPr/>
                    <a:lstStyle/>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gridSpan="9">
                  <a:txBody>
                    <a:bodyPr/>
                    <a:lstStyle/>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9">
                  <a:txBody>
                    <a:bodyPr/>
                    <a:lstStyle/>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hMerge="1">
                  <a:txBody>
                    <a:bodyPr/>
                    <a:lstStyle/>
                    <a:p>
                      <a:endParaRPr lang="el-GR"/>
                    </a:p>
                  </a:txBody>
                  <a:tcPr/>
                </a:tc>
                <a:extLst>
                  <a:ext uri="{0D108BD9-81ED-4DB2-BD59-A6C34878D82A}">
                    <a16:rowId xmlns:a16="http://schemas.microsoft.com/office/drawing/2014/main" val="669227348"/>
                  </a:ext>
                </a:extLst>
              </a:tr>
              <a:tr h="148391">
                <a:tc>
                  <a:txBody>
                    <a:bodyPr/>
                    <a:lstStyle/>
                    <a:p>
                      <a:pPr>
                        <a:lnSpc>
                          <a:spcPct val="107000"/>
                        </a:lnSpc>
                        <a:spcAft>
                          <a:spcPts val="800"/>
                        </a:spcAft>
                        <a:buNone/>
                      </a:pPr>
                      <a:r>
                        <a:rPr lang="en-US" sz="800" kern="100">
                          <a:effectLst/>
                        </a:rPr>
                        <a:t>Age</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gridSpan="15">
                  <a:txBody>
                    <a:bodyPr/>
                    <a:lstStyle/>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7">
                  <a:txBody>
                    <a:bodyPr/>
                    <a:lstStyle/>
                    <a:p>
                      <a:pP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367723374"/>
                  </a:ext>
                </a:extLst>
              </a:tr>
              <a:tr h="147249">
                <a:tc>
                  <a:txBody>
                    <a:bodyPr/>
                    <a:lstStyle/>
                    <a:p>
                      <a:pPr>
                        <a:lnSpc>
                          <a:spcPct val="107000"/>
                        </a:lnSpc>
                        <a:spcAft>
                          <a:spcPts val="800"/>
                        </a:spcAft>
                        <a:buNone/>
                      </a:pPr>
                      <a:r>
                        <a:rPr lang="el-GR" sz="800" kern="100">
                          <a:effectLst/>
                        </a:rPr>
                        <a:t>22-30 </a:t>
                      </a:r>
                      <a:r>
                        <a:rPr lang="en-US" sz="800" kern="100">
                          <a:effectLst/>
                        </a:rPr>
                        <a:t>years</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gn="ctr">
                        <a:lnSpc>
                          <a:spcPct val="107000"/>
                        </a:lnSpc>
                        <a:spcAft>
                          <a:spcPts val="800"/>
                        </a:spcAft>
                        <a:buNone/>
                      </a:pPr>
                      <a:r>
                        <a:rPr lang="el-GR" sz="800" kern="100">
                          <a:effectLst/>
                        </a:rPr>
                        <a:t>18</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gn="ctr">
                        <a:lnSpc>
                          <a:spcPct val="107000"/>
                        </a:lnSpc>
                        <a:spcAft>
                          <a:spcPts val="800"/>
                        </a:spcAft>
                        <a:buNone/>
                      </a:pPr>
                      <a:r>
                        <a:rPr lang="el-GR" sz="800" kern="100">
                          <a:effectLst/>
                        </a:rPr>
                        <a:t>11.2</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gridSpan="5">
                  <a:txBody>
                    <a:bodyPr/>
                    <a:lstStyle/>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5">
                  <a:txBody>
                    <a:bodyPr/>
                    <a:lstStyle/>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12">
                  <a:txBody>
                    <a:bodyPr/>
                    <a:lstStyle/>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940439884"/>
                  </a:ext>
                </a:extLst>
              </a:tr>
              <a:tr h="148391">
                <a:tc>
                  <a:txBody>
                    <a:bodyPr/>
                    <a:lstStyle/>
                    <a:p>
                      <a:pPr>
                        <a:lnSpc>
                          <a:spcPct val="107000"/>
                        </a:lnSpc>
                        <a:spcAft>
                          <a:spcPts val="800"/>
                        </a:spcAft>
                        <a:buNone/>
                      </a:pPr>
                      <a:r>
                        <a:rPr lang="el-GR" sz="800" kern="100">
                          <a:effectLst/>
                        </a:rPr>
                        <a:t>31-40 </a:t>
                      </a:r>
                      <a:r>
                        <a:rPr lang="en-US" sz="800" kern="100">
                          <a:effectLst/>
                        </a:rPr>
                        <a:t>years</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gn="ctr">
                        <a:lnSpc>
                          <a:spcPct val="107000"/>
                        </a:lnSpc>
                        <a:spcAft>
                          <a:spcPts val="800"/>
                        </a:spcAft>
                        <a:buNone/>
                      </a:pPr>
                      <a:r>
                        <a:rPr lang="el-GR" sz="800" kern="100">
                          <a:effectLst/>
                        </a:rPr>
                        <a:t>31</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gn="ctr">
                        <a:lnSpc>
                          <a:spcPct val="107000"/>
                        </a:lnSpc>
                        <a:spcAft>
                          <a:spcPts val="800"/>
                        </a:spcAft>
                        <a:buNone/>
                      </a:pPr>
                      <a:r>
                        <a:rPr lang="el-GR" sz="800" kern="100">
                          <a:effectLst/>
                        </a:rPr>
                        <a:t>19.3</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gridSpan="4">
                  <a:txBody>
                    <a:bodyPr/>
                    <a:lstStyle/>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gridSpan="8">
                  <a:txBody>
                    <a:bodyPr/>
                    <a:lstStyle/>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5">
                  <a:txBody>
                    <a:bodyPr/>
                    <a:lstStyle/>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5">
                  <a:txBody>
                    <a:bodyPr/>
                    <a:lstStyle/>
                    <a:p>
                      <a:pP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913613336"/>
                  </a:ext>
                </a:extLst>
              </a:tr>
              <a:tr h="334393">
                <a:tc>
                  <a:txBody>
                    <a:bodyPr/>
                    <a:lstStyle/>
                    <a:p>
                      <a:pPr>
                        <a:lnSpc>
                          <a:spcPct val="107000"/>
                        </a:lnSpc>
                        <a:spcAft>
                          <a:spcPts val="800"/>
                        </a:spcAft>
                        <a:buNone/>
                      </a:pPr>
                      <a:r>
                        <a:rPr lang="el-GR" sz="800" kern="100">
                          <a:effectLst/>
                        </a:rPr>
                        <a:t>41 years and older</a:t>
                      </a:r>
                    </a:p>
                    <a:p>
                      <a:pP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gn="ctr">
                        <a:lnSpc>
                          <a:spcPct val="107000"/>
                        </a:lnSpc>
                        <a:spcAft>
                          <a:spcPts val="800"/>
                        </a:spcAft>
                        <a:buNone/>
                      </a:pPr>
                      <a:r>
                        <a:rPr lang="el-GR" sz="800" kern="100">
                          <a:effectLst/>
                        </a:rPr>
                        <a:t>112</a:t>
                      </a:r>
                    </a:p>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gn="ctr">
                        <a:lnSpc>
                          <a:spcPct val="107000"/>
                        </a:lnSpc>
                        <a:spcAft>
                          <a:spcPts val="800"/>
                        </a:spcAft>
                        <a:buNone/>
                      </a:pPr>
                      <a:r>
                        <a:rPr lang="el-GR" sz="800" kern="100">
                          <a:effectLst/>
                        </a:rPr>
                        <a:t>69.5</a:t>
                      </a:r>
                    </a:p>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gridSpan="6">
                  <a:txBody>
                    <a:bodyPr/>
                    <a:lstStyle/>
                    <a:p>
                      <a:pPr algn="ctr">
                        <a:lnSpc>
                          <a:spcPct val="107000"/>
                        </a:lnSpc>
                        <a:spcAft>
                          <a:spcPts val="800"/>
                        </a:spcAft>
                        <a:buNone/>
                      </a:pPr>
                      <a:r>
                        <a:rPr lang="el-GR" sz="800" kern="100">
                          <a:effectLst/>
                        </a:rPr>
                        <a:t>44.5 (</a:t>
                      </a:r>
                      <a:r>
                        <a:rPr lang="en-US" sz="800" kern="100">
                          <a:effectLst/>
                        </a:rPr>
                        <a:t>years</a:t>
                      </a:r>
                      <a:r>
                        <a:rPr lang="el-GR" sz="800" kern="100">
                          <a:effectLst/>
                        </a:rPr>
                        <a:t>)</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4">
                  <a:txBody>
                    <a:bodyPr/>
                    <a:lstStyle/>
                    <a:p>
                      <a:pPr algn="ctr">
                        <a:lnSpc>
                          <a:spcPct val="107000"/>
                        </a:lnSpc>
                        <a:spcAft>
                          <a:spcPts val="800"/>
                        </a:spcAft>
                        <a:buNone/>
                      </a:pPr>
                      <a:r>
                        <a:rPr lang="el-GR" sz="800" kern="100">
                          <a:effectLst/>
                        </a:rPr>
                        <a:t>9.484</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gridSpan="7">
                  <a:txBody>
                    <a:bodyPr/>
                    <a:lstStyle/>
                    <a:p>
                      <a:pPr algn="ctr">
                        <a:lnSpc>
                          <a:spcPct val="107000"/>
                        </a:lnSpc>
                        <a:spcAft>
                          <a:spcPts val="800"/>
                        </a:spcAft>
                        <a:buNone/>
                      </a:pPr>
                      <a:r>
                        <a:rPr lang="el-GR" sz="800" kern="100">
                          <a:effectLst/>
                        </a:rPr>
                        <a:t>0.747</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5">
                  <a:txBody>
                    <a:bodyPr/>
                    <a:lstStyle/>
                    <a:p>
                      <a:pP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515234898"/>
                  </a:ext>
                </a:extLst>
              </a:tr>
              <a:tr h="300916">
                <a:tc>
                  <a:txBody>
                    <a:bodyPr/>
                    <a:lstStyle/>
                    <a:p>
                      <a:pPr>
                        <a:lnSpc>
                          <a:spcPct val="107000"/>
                        </a:lnSpc>
                        <a:spcAft>
                          <a:spcPts val="800"/>
                        </a:spcAft>
                        <a:buNone/>
                      </a:pPr>
                      <a:r>
                        <a:rPr lang="el-GR" sz="800" kern="100">
                          <a:effectLst/>
                        </a:rPr>
                        <a:t>Employment Relationship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gridSpan="15">
                  <a:txBody>
                    <a:bodyPr/>
                    <a:lstStyle/>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7">
                  <a:txBody>
                    <a:bodyPr/>
                    <a:lstStyle/>
                    <a:p>
                      <a:pP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724968939"/>
                  </a:ext>
                </a:extLst>
              </a:tr>
              <a:tr h="737895">
                <a:tc>
                  <a:txBody>
                    <a:bodyPr/>
                    <a:lstStyle/>
                    <a:p>
                      <a:pPr algn="just">
                        <a:lnSpc>
                          <a:spcPct val="150000"/>
                        </a:lnSpc>
                        <a:spcAft>
                          <a:spcPts val="800"/>
                        </a:spcAft>
                        <a:buNone/>
                        <a:tabLst>
                          <a:tab pos="450215" algn="l"/>
                        </a:tabLst>
                      </a:pPr>
                      <a:r>
                        <a:rPr lang="el-GR" sz="800" kern="100">
                          <a:effectLst/>
                        </a:rPr>
                        <a:t>Permanent teacher</a:t>
                      </a:r>
                    </a:p>
                    <a:p>
                      <a:pPr>
                        <a:lnSpc>
                          <a:spcPct val="107000"/>
                        </a:lnSpc>
                        <a:spcAft>
                          <a:spcPts val="800"/>
                        </a:spcAft>
                        <a:buNone/>
                      </a:pPr>
                      <a:r>
                        <a:rPr lang="el-GR" sz="800" kern="100">
                          <a:effectLst/>
                        </a:rPr>
                        <a:t>Substitute teacher</a:t>
                      </a:r>
                    </a:p>
                    <a:p>
                      <a:pP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gn="ctr">
                        <a:lnSpc>
                          <a:spcPct val="107000"/>
                        </a:lnSpc>
                        <a:spcAft>
                          <a:spcPts val="800"/>
                        </a:spcAft>
                        <a:buNone/>
                      </a:pPr>
                      <a:r>
                        <a:rPr lang="el-GR" sz="800" kern="100">
                          <a:effectLst/>
                        </a:rPr>
                        <a:t>137</a:t>
                      </a:r>
                    </a:p>
                    <a:p>
                      <a:pPr algn="ctr">
                        <a:lnSpc>
                          <a:spcPct val="107000"/>
                        </a:lnSpc>
                        <a:spcAft>
                          <a:spcPts val="800"/>
                        </a:spcAft>
                        <a:buNone/>
                      </a:pPr>
                      <a:r>
                        <a:rPr lang="el-GR" sz="800" kern="100">
                          <a:effectLst/>
                        </a:rPr>
                        <a:t>24</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gn="ctr">
                        <a:lnSpc>
                          <a:spcPct val="107000"/>
                        </a:lnSpc>
                        <a:spcAft>
                          <a:spcPts val="800"/>
                        </a:spcAft>
                        <a:buNone/>
                      </a:pPr>
                      <a:r>
                        <a:rPr lang="el-GR" sz="800" kern="100">
                          <a:effectLst/>
                        </a:rPr>
                        <a:t>85.1</a:t>
                      </a:r>
                    </a:p>
                    <a:p>
                      <a:pPr algn="ctr">
                        <a:lnSpc>
                          <a:spcPct val="107000"/>
                        </a:lnSpc>
                        <a:spcAft>
                          <a:spcPts val="800"/>
                        </a:spcAft>
                        <a:buNone/>
                      </a:pPr>
                      <a:r>
                        <a:rPr lang="el-GR" sz="800" kern="100">
                          <a:effectLst/>
                        </a:rPr>
                        <a:t>14.9</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gridSpan="4">
                  <a:txBody>
                    <a:bodyPr/>
                    <a:lstStyle/>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gridSpan="4">
                  <a:txBody>
                    <a:bodyPr/>
                    <a:lstStyle/>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gridSpan="6">
                  <a:txBody>
                    <a:bodyPr/>
                    <a:lstStyle/>
                    <a:p>
                      <a:pPr>
                        <a:lnSpc>
                          <a:spcPct val="107000"/>
                        </a:lnSpc>
                        <a:spcAft>
                          <a:spcPts val="800"/>
                        </a:spcAft>
                        <a:buNone/>
                        <a:tabLst>
                          <a:tab pos="421640" algn="l"/>
                        </a:tabLst>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nSpc>
                          <a:spcPct val="107000"/>
                        </a:lnSpc>
                        <a:spcAft>
                          <a:spcPts val="800"/>
                        </a:spcAft>
                        <a:buNone/>
                        <a:tabLst>
                          <a:tab pos="421640" algn="l"/>
                        </a:tabLst>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gridSpan="3">
                  <a:txBody>
                    <a:bodyPr/>
                    <a:lstStyle/>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gridSpan="3">
                  <a:txBody>
                    <a:bodyPr/>
                    <a:lstStyle/>
                    <a:p>
                      <a:pP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86382833"/>
                  </a:ext>
                </a:extLst>
              </a:tr>
              <a:tr h="148391">
                <a:tc gridSpan="3">
                  <a:txBody>
                    <a:bodyPr/>
                    <a:lstStyle/>
                    <a:p>
                      <a:pPr algn="just">
                        <a:lnSpc>
                          <a:spcPct val="107000"/>
                        </a:lnSpc>
                        <a:spcAft>
                          <a:spcPts val="800"/>
                        </a:spcAft>
                        <a:buNone/>
                      </a:pPr>
                      <a:r>
                        <a:rPr lang="el-GR" sz="800" kern="100">
                          <a:effectLst/>
                        </a:rPr>
                        <a:t>Experience in Primary Education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gridSpan="15">
                  <a:txBody>
                    <a:bodyPr/>
                    <a:lstStyle/>
                    <a:p>
                      <a:pPr algn="just">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7">
                  <a:txBody>
                    <a:bodyPr/>
                    <a:lstStyle/>
                    <a:p>
                      <a:pP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263247890"/>
                  </a:ext>
                </a:extLst>
              </a:tr>
              <a:tr h="655137">
                <a:tc>
                  <a:txBody>
                    <a:bodyPr/>
                    <a:lstStyle/>
                    <a:p>
                      <a:pPr>
                        <a:lnSpc>
                          <a:spcPts val="27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l-GR" sz="800" kern="100">
                          <a:effectLst/>
                        </a:rPr>
                        <a:t>Experience up to 5 years</a:t>
                      </a:r>
                    </a:p>
                    <a:p>
                      <a:pPr algn="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gn="ctr">
                        <a:lnSpc>
                          <a:spcPct val="107000"/>
                        </a:lnSpc>
                        <a:spcAft>
                          <a:spcPts val="800"/>
                        </a:spcAft>
                        <a:buNone/>
                      </a:pPr>
                      <a:r>
                        <a:rPr lang="en-US" sz="800" kern="100">
                          <a:effectLst/>
                        </a:rPr>
                        <a:t> </a:t>
                      </a:r>
                      <a:endParaRPr lang="el-GR" sz="800" kern="100">
                        <a:effectLst/>
                      </a:endParaRPr>
                    </a:p>
                    <a:p>
                      <a:pPr algn="ctr">
                        <a:lnSpc>
                          <a:spcPct val="107000"/>
                        </a:lnSpc>
                        <a:spcAft>
                          <a:spcPts val="800"/>
                        </a:spcAft>
                        <a:buNone/>
                      </a:pPr>
                      <a:r>
                        <a:rPr lang="el-GR" sz="800" kern="100">
                          <a:effectLst/>
                        </a:rPr>
                        <a:t>26</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gn="ctr">
                        <a:lnSpc>
                          <a:spcPct val="107000"/>
                        </a:lnSpc>
                        <a:spcAft>
                          <a:spcPts val="800"/>
                        </a:spcAft>
                        <a:buNone/>
                      </a:pPr>
                      <a:r>
                        <a:rPr lang="en-US" sz="800" kern="100">
                          <a:effectLst/>
                        </a:rPr>
                        <a:t> </a:t>
                      </a:r>
                      <a:endParaRPr lang="el-GR" sz="800" kern="100">
                        <a:effectLst/>
                      </a:endParaRPr>
                    </a:p>
                    <a:p>
                      <a:pPr algn="ctr">
                        <a:lnSpc>
                          <a:spcPct val="107000"/>
                        </a:lnSpc>
                        <a:spcAft>
                          <a:spcPts val="800"/>
                        </a:spcAft>
                        <a:buNone/>
                      </a:pPr>
                      <a:r>
                        <a:rPr lang="el-GR" sz="800" kern="100">
                          <a:effectLst/>
                        </a:rPr>
                        <a:t>16.1</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gridSpan="7">
                  <a:txBody>
                    <a:bodyPr/>
                    <a:lstStyle/>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gridSpan="6">
                  <a:txBody>
                    <a:bodyPr/>
                    <a:lstStyle/>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7">
                  <a:txBody>
                    <a:bodyPr/>
                    <a:lstStyle/>
                    <a:p>
                      <a:pP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661803694"/>
                  </a:ext>
                </a:extLst>
              </a:tr>
              <a:tr h="148391">
                <a:tc>
                  <a:txBody>
                    <a:bodyPr/>
                    <a:lstStyle/>
                    <a:p>
                      <a:pPr algn="just">
                        <a:lnSpc>
                          <a:spcPct val="107000"/>
                        </a:lnSpc>
                        <a:spcBef>
                          <a:spcPts val="690"/>
                        </a:spcBef>
                        <a:spcAft>
                          <a:spcPts val="800"/>
                        </a:spcAft>
                        <a:buNone/>
                        <a:tabLst>
                          <a:tab pos="450215" algn="l"/>
                        </a:tabLst>
                      </a:pPr>
                      <a:r>
                        <a:rPr lang="el-GR" sz="800" kern="100">
                          <a:effectLst/>
                        </a:rPr>
                        <a:t>Experience 6 -15 years</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gn="ctr">
                        <a:lnSpc>
                          <a:spcPct val="107000"/>
                        </a:lnSpc>
                        <a:spcAft>
                          <a:spcPts val="800"/>
                        </a:spcAft>
                        <a:buNone/>
                      </a:pPr>
                      <a:r>
                        <a:rPr lang="el-GR" sz="800" kern="100">
                          <a:effectLst/>
                        </a:rPr>
                        <a:t>33</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gn="ctr">
                        <a:lnSpc>
                          <a:spcPct val="107000"/>
                        </a:lnSpc>
                        <a:spcAft>
                          <a:spcPts val="800"/>
                        </a:spcAft>
                        <a:buNone/>
                      </a:pPr>
                      <a:r>
                        <a:rPr lang="el-GR" sz="800" kern="100">
                          <a:effectLst/>
                        </a:rPr>
                        <a:t>20.5</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gridSpan="7">
                  <a:txBody>
                    <a:bodyPr/>
                    <a:lstStyle/>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gridSpan="6">
                  <a:txBody>
                    <a:bodyPr/>
                    <a:lstStyle/>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7">
                  <a:txBody>
                    <a:bodyPr/>
                    <a:lstStyle/>
                    <a:p>
                      <a:pP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520932889"/>
                  </a:ext>
                </a:extLst>
              </a:tr>
              <a:tr h="761920">
                <a:tc>
                  <a:txBody>
                    <a:bodyPr/>
                    <a:lstStyle/>
                    <a:p>
                      <a:pPr algn="just">
                        <a:lnSpc>
                          <a:spcPct val="107000"/>
                        </a:lnSpc>
                        <a:spcBef>
                          <a:spcPts val="690"/>
                        </a:spcBef>
                        <a:spcAft>
                          <a:spcPts val="800"/>
                        </a:spcAft>
                        <a:buNone/>
                      </a:pPr>
                      <a:r>
                        <a:rPr lang="el-GR" sz="800" kern="100">
                          <a:effectLst/>
                        </a:rPr>
                        <a:t>More than 15 years of experience</a:t>
                      </a:r>
                    </a:p>
                    <a:p>
                      <a:pPr algn="just">
                        <a:lnSpc>
                          <a:spcPct val="150000"/>
                        </a:lnSpc>
                        <a:spcBef>
                          <a:spcPts val="690"/>
                        </a:spcBef>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gn="ctr">
                        <a:lnSpc>
                          <a:spcPct val="107000"/>
                        </a:lnSpc>
                        <a:spcAft>
                          <a:spcPts val="800"/>
                        </a:spcAft>
                        <a:buNone/>
                      </a:pPr>
                      <a:r>
                        <a:rPr lang="el-GR" sz="800" kern="100">
                          <a:effectLst/>
                        </a:rPr>
                        <a:t>102</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gn="ctr">
                        <a:lnSpc>
                          <a:spcPct val="107000"/>
                        </a:lnSpc>
                        <a:spcAft>
                          <a:spcPts val="800"/>
                        </a:spcAft>
                        <a:buNone/>
                      </a:pPr>
                      <a:r>
                        <a:rPr lang="el-GR" sz="800" kern="100">
                          <a:effectLst/>
                        </a:rPr>
                        <a:t>63.4</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gridSpan="7">
                  <a:txBody>
                    <a:bodyPr/>
                    <a:lstStyle/>
                    <a:p>
                      <a:pPr algn="ctr">
                        <a:lnSpc>
                          <a:spcPct val="107000"/>
                        </a:lnSpc>
                        <a:spcAft>
                          <a:spcPts val="800"/>
                        </a:spcAft>
                        <a:buNone/>
                      </a:pPr>
                      <a:r>
                        <a:rPr lang="el-GR" sz="800" kern="100">
                          <a:effectLst/>
                        </a:rPr>
                        <a:t>26.2 (years)</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gn="ctr">
                        <a:lnSpc>
                          <a:spcPct val="107000"/>
                        </a:lnSpc>
                        <a:spcAft>
                          <a:spcPts val="800"/>
                        </a:spcAft>
                        <a:buNone/>
                      </a:pPr>
                      <a:r>
                        <a:rPr lang="el-GR" sz="800" kern="100">
                          <a:effectLst/>
                        </a:rPr>
                        <a:t>2.440</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gridSpan="6">
                  <a:txBody>
                    <a:bodyPr/>
                    <a:lstStyle/>
                    <a:p>
                      <a:pPr algn="ctr">
                        <a:lnSpc>
                          <a:spcPct val="107000"/>
                        </a:lnSpc>
                        <a:spcAft>
                          <a:spcPts val="800"/>
                        </a:spcAft>
                        <a:buNone/>
                      </a:pPr>
                      <a:r>
                        <a:rPr lang="el-GR" sz="800" kern="100">
                          <a:effectLst/>
                        </a:rPr>
                        <a:t>0.192</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7">
                  <a:txBody>
                    <a:bodyPr/>
                    <a:lstStyle/>
                    <a:p>
                      <a:pP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767033170"/>
                  </a:ext>
                </a:extLst>
              </a:tr>
              <a:tr h="148391">
                <a:tc>
                  <a:txBody>
                    <a:bodyPr/>
                    <a:lstStyle/>
                    <a:p>
                      <a:pPr>
                        <a:lnSpc>
                          <a:spcPct val="107000"/>
                        </a:lnSpc>
                        <a:spcAft>
                          <a:spcPts val="800"/>
                        </a:spcAft>
                        <a:buNone/>
                      </a:pPr>
                      <a:r>
                        <a:rPr lang="el-GR" sz="800" kern="100" dirty="0" err="1">
                          <a:effectLst/>
                        </a:rPr>
                        <a:t>Total</a:t>
                      </a:r>
                      <a:r>
                        <a:rPr lang="el-GR" sz="800" kern="100" dirty="0">
                          <a:effectLst/>
                        </a:rPr>
                        <a:t> </a:t>
                      </a:r>
                      <a:endParaRPr lang="el-GR" sz="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gn="ctr">
                        <a:lnSpc>
                          <a:spcPct val="107000"/>
                        </a:lnSpc>
                        <a:spcAft>
                          <a:spcPts val="800"/>
                        </a:spcAft>
                        <a:buNone/>
                      </a:pPr>
                      <a:r>
                        <a:rPr lang="el-GR" sz="800" kern="100" dirty="0">
                          <a:effectLst/>
                        </a:rPr>
                        <a:t>161</a:t>
                      </a:r>
                      <a:endParaRPr lang="el-GR" sz="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a:txBody>
                    <a:bodyPr/>
                    <a:lstStyle/>
                    <a:p>
                      <a:pPr algn="ctr">
                        <a:lnSpc>
                          <a:spcPct val="107000"/>
                        </a:lnSpc>
                        <a:spcAft>
                          <a:spcPts val="800"/>
                        </a:spcAft>
                        <a:buNone/>
                      </a:pPr>
                      <a:r>
                        <a:rPr lang="el-GR" sz="800" kern="100" dirty="0">
                          <a:effectLst/>
                        </a:rPr>
                        <a:t>100.0</a:t>
                      </a:r>
                      <a:endParaRPr lang="el-GR" sz="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gridSpan="15">
                  <a:txBody>
                    <a:bodyPr/>
                    <a:lstStyle/>
                    <a:p>
                      <a:pPr algn="ctr">
                        <a:lnSpc>
                          <a:spcPct val="107000"/>
                        </a:lnSpc>
                        <a:spcAft>
                          <a:spcPts val="800"/>
                        </a:spcAft>
                        <a:buNone/>
                      </a:pPr>
                      <a:r>
                        <a:rPr lang="el-GR" sz="800" kern="100">
                          <a:effectLst/>
                        </a:rPr>
                        <a:t> </a:t>
                      </a:r>
                      <a:endParaRPr lang="el-GR" sz="800" kern="100">
                        <a:effectLst/>
                        <a:latin typeface="Aptos" panose="020B0004020202020204" pitchFamily="34" charset="0"/>
                        <a:ea typeface="Aptos" panose="020B0004020202020204" pitchFamily="34" charset="0"/>
                        <a:cs typeface="Times New Roman" panose="02020603050405020304" pitchFamily="18" charset="0"/>
                      </a:endParaRPr>
                    </a:p>
                  </a:txBody>
                  <a:tcPr marL="51116" marR="51116"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7">
                  <a:txBody>
                    <a:bodyPr/>
                    <a:lstStyle/>
                    <a:p>
                      <a:pPr>
                        <a:lnSpc>
                          <a:spcPct val="107000"/>
                        </a:lnSpc>
                        <a:spcAft>
                          <a:spcPts val="800"/>
                        </a:spcAft>
                        <a:buNone/>
                      </a:pPr>
                      <a:r>
                        <a:rPr lang="el-GR" sz="800" kern="100" dirty="0">
                          <a:effectLst/>
                        </a:rPr>
                        <a:t> </a:t>
                      </a:r>
                      <a:endParaRPr lang="el-GR" sz="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20841982"/>
                  </a:ext>
                </a:extLst>
              </a:tr>
            </a:tbl>
          </a:graphicData>
        </a:graphic>
      </p:graphicFrame>
    </p:spTree>
    <p:extLst>
      <p:ext uri="{BB962C8B-B14F-4D97-AF65-F5344CB8AC3E}">
        <p14:creationId xmlns:p14="http://schemas.microsoft.com/office/powerpoint/2010/main" val="2722863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Πίνακας 1">
            <a:extLst>
              <a:ext uri="{FF2B5EF4-FFF2-40B4-BE49-F238E27FC236}">
                <a16:creationId xmlns:a16="http://schemas.microsoft.com/office/drawing/2014/main" id="{68637DB9-60F4-DDA3-5996-F0B79D11D87A}"/>
              </a:ext>
            </a:extLst>
          </p:cNvPr>
          <p:cNvGraphicFramePr>
            <a:graphicFrameLocks noGrp="1"/>
          </p:cNvGraphicFramePr>
          <p:nvPr>
            <p:extLst>
              <p:ext uri="{D42A27DB-BD31-4B8C-83A1-F6EECF244321}">
                <p14:modId xmlns:p14="http://schemas.microsoft.com/office/powerpoint/2010/main" val="1167088581"/>
              </p:ext>
            </p:extLst>
          </p:nvPr>
        </p:nvGraphicFramePr>
        <p:xfrm>
          <a:off x="914401" y="338666"/>
          <a:ext cx="10507579" cy="6078170"/>
        </p:xfrm>
        <a:graphic>
          <a:graphicData uri="http://schemas.openxmlformats.org/drawingml/2006/table">
            <a:tbl>
              <a:tblPr firstRow="1" firstCol="1" bandRow="1">
                <a:tableStyleId>{5C22544A-7EE6-4342-B048-85BDC9FD1C3A}</a:tableStyleId>
              </a:tblPr>
              <a:tblGrid>
                <a:gridCol w="2181039">
                  <a:extLst>
                    <a:ext uri="{9D8B030D-6E8A-4147-A177-3AD203B41FA5}">
                      <a16:colId xmlns:a16="http://schemas.microsoft.com/office/drawing/2014/main" val="3587488059"/>
                    </a:ext>
                  </a:extLst>
                </a:gridCol>
                <a:gridCol w="1770276">
                  <a:extLst>
                    <a:ext uri="{9D8B030D-6E8A-4147-A177-3AD203B41FA5}">
                      <a16:colId xmlns:a16="http://schemas.microsoft.com/office/drawing/2014/main" val="3919990897"/>
                    </a:ext>
                  </a:extLst>
                </a:gridCol>
                <a:gridCol w="1719383">
                  <a:extLst>
                    <a:ext uri="{9D8B030D-6E8A-4147-A177-3AD203B41FA5}">
                      <a16:colId xmlns:a16="http://schemas.microsoft.com/office/drawing/2014/main" val="4277740280"/>
                    </a:ext>
                  </a:extLst>
                </a:gridCol>
                <a:gridCol w="240459">
                  <a:extLst>
                    <a:ext uri="{9D8B030D-6E8A-4147-A177-3AD203B41FA5}">
                      <a16:colId xmlns:a16="http://schemas.microsoft.com/office/drawing/2014/main" val="1417196148"/>
                    </a:ext>
                  </a:extLst>
                </a:gridCol>
                <a:gridCol w="358184">
                  <a:extLst>
                    <a:ext uri="{9D8B030D-6E8A-4147-A177-3AD203B41FA5}">
                      <a16:colId xmlns:a16="http://schemas.microsoft.com/office/drawing/2014/main" val="3408787842"/>
                    </a:ext>
                  </a:extLst>
                </a:gridCol>
                <a:gridCol w="415611">
                  <a:extLst>
                    <a:ext uri="{9D8B030D-6E8A-4147-A177-3AD203B41FA5}">
                      <a16:colId xmlns:a16="http://schemas.microsoft.com/office/drawing/2014/main" val="4109366331"/>
                    </a:ext>
                  </a:extLst>
                </a:gridCol>
                <a:gridCol w="240459">
                  <a:extLst>
                    <a:ext uri="{9D8B030D-6E8A-4147-A177-3AD203B41FA5}">
                      <a16:colId xmlns:a16="http://schemas.microsoft.com/office/drawing/2014/main" val="2674677978"/>
                    </a:ext>
                  </a:extLst>
                </a:gridCol>
                <a:gridCol w="240459">
                  <a:extLst>
                    <a:ext uri="{9D8B030D-6E8A-4147-A177-3AD203B41FA5}">
                      <a16:colId xmlns:a16="http://schemas.microsoft.com/office/drawing/2014/main" val="988903270"/>
                    </a:ext>
                  </a:extLst>
                </a:gridCol>
                <a:gridCol w="859085">
                  <a:extLst>
                    <a:ext uri="{9D8B030D-6E8A-4147-A177-3AD203B41FA5}">
                      <a16:colId xmlns:a16="http://schemas.microsoft.com/office/drawing/2014/main" val="2800771723"/>
                    </a:ext>
                  </a:extLst>
                </a:gridCol>
                <a:gridCol w="240459">
                  <a:extLst>
                    <a:ext uri="{9D8B030D-6E8A-4147-A177-3AD203B41FA5}">
                      <a16:colId xmlns:a16="http://schemas.microsoft.com/office/drawing/2014/main" val="4003246098"/>
                    </a:ext>
                  </a:extLst>
                </a:gridCol>
                <a:gridCol w="1438272">
                  <a:extLst>
                    <a:ext uri="{9D8B030D-6E8A-4147-A177-3AD203B41FA5}">
                      <a16:colId xmlns:a16="http://schemas.microsoft.com/office/drawing/2014/main" val="1187362322"/>
                    </a:ext>
                  </a:extLst>
                </a:gridCol>
                <a:gridCol w="240459">
                  <a:extLst>
                    <a:ext uri="{9D8B030D-6E8A-4147-A177-3AD203B41FA5}">
                      <a16:colId xmlns:a16="http://schemas.microsoft.com/office/drawing/2014/main" val="27945322"/>
                    </a:ext>
                  </a:extLst>
                </a:gridCol>
                <a:gridCol w="563434">
                  <a:extLst>
                    <a:ext uri="{9D8B030D-6E8A-4147-A177-3AD203B41FA5}">
                      <a16:colId xmlns:a16="http://schemas.microsoft.com/office/drawing/2014/main" val="1286898846"/>
                    </a:ext>
                  </a:extLst>
                </a:gridCol>
              </a:tblGrid>
              <a:tr h="246477">
                <a:tc gridSpan="13">
                  <a:txBody>
                    <a:bodyPr/>
                    <a:lstStyle/>
                    <a:p>
                      <a:pPr algn="l">
                        <a:lnSpc>
                          <a:spcPct val="107000"/>
                        </a:lnSpc>
                        <a:spcBef>
                          <a:spcPts val="1200"/>
                        </a:spcBef>
                        <a:spcAft>
                          <a:spcPts val="800"/>
                        </a:spcAft>
                        <a:buNone/>
                      </a:pPr>
                      <a:r>
                        <a:rPr lang="en-US" sz="400" kern="0" dirty="0">
                          <a:effectLst/>
                        </a:rPr>
                        <a:t>Table 2</a:t>
                      </a:r>
                      <a:r>
                        <a:rPr lang="en-US" sz="400" kern="100" dirty="0">
                          <a:effectLst/>
                        </a:rPr>
                        <a:t>. </a:t>
                      </a:r>
                      <a:r>
                        <a:rPr lang="en-US" sz="700" kern="0" dirty="0">
                          <a:effectLst/>
                        </a:rPr>
                        <a:t> </a:t>
                      </a:r>
                      <a:r>
                        <a:rPr lang="el-GR" sz="400" kern="100" dirty="0">
                          <a:effectLst/>
                        </a:rPr>
                        <a:t>Health </a:t>
                      </a:r>
                      <a:r>
                        <a:rPr lang="el-GR" sz="400" kern="100" dirty="0" err="1">
                          <a:effectLst/>
                        </a:rPr>
                        <a:t>issues</a:t>
                      </a:r>
                      <a:r>
                        <a:rPr lang="el-GR" sz="400" kern="100" dirty="0">
                          <a:effectLst/>
                        </a:rPr>
                        <a:t> during the pandemic and </a:t>
                      </a:r>
                      <a:r>
                        <a:rPr lang="el-GR" sz="400" kern="100" dirty="0" err="1">
                          <a:effectLst/>
                        </a:rPr>
                        <a:t>difficulties</a:t>
                      </a:r>
                      <a:r>
                        <a:rPr lang="el-GR" sz="400" kern="100" dirty="0">
                          <a:effectLst/>
                        </a:rPr>
                        <a:t> in </a:t>
                      </a:r>
                      <a:r>
                        <a:rPr lang="el-GR" sz="400" kern="100" dirty="0" err="1">
                          <a:effectLst/>
                        </a:rPr>
                        <a:t>implementing</a:t>
                      </a:r>
                      <a:r>
                        <a:rPr lang="el-GR" sz="400" kern="100" dirty="0">
                          <a:effectLst/>
                        </a:rPr>
                        <a:t> distance learning</a:t>
                      </a:r>
                      <a:endParaRPr lang="el-GR" sz="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354203068"/>
                  </a:ext>
                </a:extLst>
              </a:tr>
              <a:tr h="474909">
                <a:tc>
                  <a:txBody>
                    <a:bodyPr/>
                    <a:lstStyle/>
                    <a:p>
                      <a:pPr algn="l">
                        <a:lnSpc>
                          <a:spcPct val="107000"/>
                        </a:lnSpc>
                        <a:spcAft>
                          <a:spcPts val="800"/>
                        </a:spcAft>
                        <a:buNone/>
                      </a:pPr>
                      <a:r>
                        <a:rPr lang="en-US"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400" kern="100">
                          <a:effectLst/>
                        </a:rPr>
                        <a:t>n (Frequency) </a:t>
                      </a:r>
                      <a:endParaRPr lang="el-GR" sz="400" kern="100">
                        <a:effectLst/>
                      </a:endParaRPr>
                    </a:p>
                    <a:p>
                      <a:pPr algn="ctr">
                        <a:lnSpc>
                          <a:spcPct val="107000"/>
                        </a:lnSpc>
                        <a:spcAft>
                          <a:spcPts val="800"/>
                        </a:spcAft>
                        <a:buNone/>
                      </a:pPr>
                      <a:r>
                        <a:rPr lang="en-US"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  </a:t>
                      </a:r>
                      <a:r>
                        <a:rPr lang="en-US" sz="400" kern="100">
                          <a:effectLst/>
                        </a:rPr>
                        <a:t> P</a:t>
                      </a:r>
                      <a:r>
                        <a:rPr lang="el-GR" sz="400" kern="100">
                          <a:effectLst/>
                        </a:rPr>
                        <a:t>ercentage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4">
                  <a:txBody>
                    <a:bodyPr/>
                    <a:lstStyle/>
                    <a:p>
                      <a:pPr algn="ctr">
                        <a:lnSpc>
                          <a:spcPct val="107000"/>
                        </a:lnSpc>
                        <a:spcAft>
                          <a:spcPts val="800"/>
                        </a:spcAft>
                        <a:buNone/>
                      </a:pPr>
                      <a:r>
                        <a:rPr lang="el-GR" sz="400" kern="100">
                          <a:effectLst/>
                        </a:rPr>
                        <a:t>m (Mean)</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gridSpan="3">
                  <a:txBody>
                    <a:bodyPr/>
                    <a:lstStyle/>
                    <a:p>
                      <a:pPr algn="ctr">
                        <a:lnSpc>
                          <a:spcPct val="107000"/>
                        </a:lnSpc>
                        <a:spcAft>
                          <a:spcPts val="800"/>
                        </a:spcAft>
                        <a:buNone/>
                      </a:pPr>
                      <a:r>
                        <a:rPr lang="el-GR" sz="400" kern="100">
                          <a:effectLst/>
                        </a:rPr>
                        <a:t>SD</a:t>
                      </a:r>
                    </a:p>
                    <a:p>
                      <a:pPr algn="ctr">
                        <a:lnSpc>
                          <a:spcPct val="107000"/>
                        </a:lnSpc>
                        <a:spcAft>
                          <a:spcPts val="800"/>
                        </a:spcAft>
                        <a:buNone/>
                      </a:pPr>
                      <a:r>
                        <a:rPr lang="el-GR" sz="400" kern="100">
                          <a:effectLst/>
                        </a:rPr>
                        <a:t>(Standard Deviation)</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gridSpan="3">
                  <a:txBody>
                    <a:bodyPr/>
                    <a:lstStyle/>
                    <a:p>
                      <a:pPr algn="ctr">
                        <a:lnSpc>
                          <a:spcPct val="107000"/>
                        </a:lnSpc>
                        <a:spcAft>
                          <a:spcPts val="800"/>
                        </a:spcAft>
                        <a:buNone/>
                      </a:pPr>
                      <a:r>
                        <a:rPr lang="el-GR" sz="400" kern="100">
                          <a:effectLst/>
                        </a:rPr>
                        <a:t>SE</a:t>
                      </a:r>
                    </a:p>
                    <a:p>
                      <a:pPr algn="ctr">
                        <a:lnSpc>
                          <a:spcPct val="107000"/>
                        </a:lnSpc>
                        <a:spcAft>
                          <a:spcPts val="800"/>
                        </a:spcAft>
                        <a:buNone/>
                      </a:pPr>
                      <a:r>
                        <a:rPr lang="el-GR" sz="400" kern="100">
                          <a:effectLst/>
                        </a:rPr>
                        <a:t>(Standard Error)</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952688982"/>
                  </a:ext>
                </a:extLst>
              </a:tr>
              <a:tr h="181966">
                <a:tc gridSpan="13">
                  <a:txBody>
                    <a:bodyPr/>
                    <a:lstStyle/>
                    <a:p>
                      <a:pPr algn="just">
                        <a:lnSpc>
                          <a:spcPct val="107000"/>
                        </a:lnSpc>
                        <a:spcAft>
                          <a:spcPts val="800"/>
                        </a:spcAft>
                        <a:buNone/>
                      </a:pPr>
                      <a:r>
                        <a:rPr lang="el-GR" sz="400" kern="100">
                          <a:effectLst/>
                        </a:rPr>
                        <a:t>Did the emergence of the pandemic phenomenon and the use of distance learning create anxiety for you?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168533152"/>
                  </a:ext>
                </a:extLst>
              </a:tr>
              <a:tr h="94938">
                <a:tc>
                  <a:txBody>
                    <a:bodyPr/>
                    <a:lstStyle/>
                    <a:p>
                      <a:pPr algn="l">
                        <a:lnSpc>
                          <a:spcPct val="107000"/>
                        </a:lnSpc>
                        <a:spcAft>
                          <a:spcPts val="800"/>
                        </a:spcAft>
                        <a:buNone/>
                      </a:pPr>
                      <a:r>
                        <a:rPr lang="en-US" sz="400" kern="100">
                          <a:effectLst/>
                        </a:rPr>
                        <a:t>Always</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32</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19.9</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4">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gridSpan="3">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2">
                  <a:txBody>
                    <a:bodyPr/>
                    <a:lstStyle/>
                    <a:p>
                      <a:pPr algn="l">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hMerge="1">
                  <a:txBody>
                    <a:bodyPr/>
                    <a:lstStyle/>
                    <a:p>
                      <a:endParaRPr lang="el-GR"/>
                    </a:p>
                  </a:txBody>
                  <a:tcPr/>
                </a:tc>
                <a:extLst>
                  <a:ext uri="{0D108BD9-81ED-4DB2-BD59-A6C34878D82A}">
                    <a16:rowId xmlns:a16="http://schemas.microsoft.com/office/drawing/2014/main" val="4076351786"/>
                  </a:ext>
                </a:extLst>
              </a:tr>
              <a:tr h="534995">
                <a:tc>
                  <a:txBody>
                    <a:bodyPr/>
                    <a:lstStyle/>
                    <a:p>
                      <a:pPr algn="l">
                        <a:lnSpc>
                          <a:spcPct val="107000"/>
                        </a:lnSpc>
                        <a:spcAft>
                          <a:spcPts val="800"/>
                        </a:spcAft>
                        <a:buNone/>
                      </a:pPr>
                      <a:r>
                        <a:rPr lang="el-GR" sz="400" kern="100">
                          <a:effectLst/>
                        </a:rPr>
                        <a:t>Several times</a:t>
                      </a:r>
                    </a:p>
                    <a:p>
                      <a:pPr algn="l">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72</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44.7</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4">
                  <a:txBody>
                    <a:bodyPr/>
                    <a:lstStyle/>
                    <a:p>
                      <a:pPr algn="ctr">
                        <a:lnSpc>
                          <a:spcPct val="107000"/>
                        </a:lnSpc>
                        <a:spcAft>
                          <a:spcPts val="800"/>
                        </a:spcAft>
                        <a:buNone/>
                      </a:pPr>
                      <a:r>
                        <a:rPr lang="el-GR" sz="400" kern="100">
                          <a:effectLst/>
                        </a:rPr>
                        <a:t>6.33</a:t>
                      </a:r>
                    </a:p>
                    <a:p>
                      <a:pPr algn="l">
                        <a:lnSpc>
                          <a:spcPct val="107000"/>
                        </a:lnSpc>
                        <a:spcAft>
                          <a:spcPts val="800"/>
                        </a:spcAft>
                        <a:buNone/>
                      </a:pPr>
                      <a:r>
                        <a:rPr lang="el-GR" sz="400" kern="100">
                          <a:effectLst/>
                        </a:rPr>
                        <a:t>( Several times)</a:t>
                      </a:r>
                    </a:p>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gridSpan="3">
                  <a:txBody>
                    <a:bodyPr/>
                    <a:lstStyle/>
                    <a:p>
                      <a:pPr algn="ctr">
                        <a:lnSpc>
                          <a:spcPct val="107000"/>
                        </a:lnSpc>
                        <a:spcAft>
                          <a:spcPts val="800"/>
                        </a:spcAft>
                        <a:buNone/>
                      </a:pPr>
                      <a:r>
                        <a:rPr lang="el-GR" sz="400" kern="100">
                          <a:effectLst/>
                        </a:rPr>
                        <a:t>2.061</a:t>
                      </a:r>
                    </a:p>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a:txBody>
                    <a:bodyPr/>
                    <a:lstStyle/>
                    <a:p>
                      <a:pPr algn="ctr">
                        <a:lnSpc>
                          <a:spcPct val="107000"/>
                        </a:lnSpc>
                        <a:spcAft>
                          <a:spcPts val="800"/>
                        </a:spcAft>
                        <a:buNone/>
                      </a:pPr>
                      <a:r>
                        <a:rPr lang="el-GR" sz="400" kern="100">
                          <a:effectLst/>
                        </a:rPr>
                        <a:t>0.162</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2">
                  <a:txBody>
                    <a:bodyPr/>
                    <a:lstStyle/>
                    <a:p>
                      <a:pPr algn="l">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hMerge="1">
                  <a:txBody>
                    <a:bodyPr/>
                    <a:lstStyle/>
                    <a:p>
                      <a:endParaRPr lang="el-GR"/>
                    </a:p>
                  </a:txBody>
                  <a:tcPr/>
                </a:tc>
                <a:extLst>
                  <a:ext uri="{0D108BD9-81ED-4DB2-BD59-A6C34878D82A}">
                    <a16:rowId xmlns:a16="http://schemas.microsoft.com/office/drawing/2014/main" val="852860550"/>
                  </a:ext>
                </a:extLst>
              </a:tr>
              <a:tr h="309984">
                <a:tc>
                  <a:txBody>
                    <a:bodyPr/>
                    <a:lstStyle/>
                    <a:p>
                      <a:pPr algn="l">
                        <a:lnSpc>
                          <a:spcPct val="107000"/>
                        </a:lnSpc>
                        <a:spcAft>
                          <a:spcPts val="800"/>
                        </a:spcAft>
                        <a:buNone/>
                      </a:pPr>
                      <a:r>
                        <a:rPr lang="el-GR" sz="400" kern="100">
                          <a:effectLst/>
                        </a:rPr>
                        <a:t>Sometimes</a:t>
                      </a:r>
                    </a:p>
                    <a:p>
                      <a:pPr algn="l">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34</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21.1</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4">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gridSpan="3">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2">
                  <a:txBody>
                    <a:bodyPr/>
                    <a:lstStyle/>
                    <a:p>
                      <a:pPr algn="l">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hMerge="1">
                  <a:txBody>
                    <a:bodyPr/>
                    <a:lstStyle/>
                    <a:p>
                      <a:endParaRPr lang="el-GR"/>
                    </a:p>
                  </a:txBody>
                  <a:tcPr/>
                </a:tc>
                <a:extLst>
                  <a:ext uri="{0D108BD9-81ED-4DB2-BD59-A6C34878D82A}">
                    <a16:rowId xmlns:a16="http://schemas.microsoft.com/office/drawing/2014/main" val="3762225659"/>
                  </a:ext>
                </a:extLst>
              </a:tr>
              <a:tr h="94938">
                <a:tc>
                  <a:txBody>
                    <a:bodyPr/>
                    <a:lstStyle/>
                    <a:p>
                      <a:pPr algn="l">
                        <a:lnSpc>
                          <a:spcPct val="107000"/>
                        </a:lnSpc>
                        <a:spcAft>
                          <a:spcPts val="800"/>
                        </a:spcAft>
                        <a:buNone/>
                      </a:pPr>
                      <a:r>
                        <a:rPr lang="el-GR" sz="400" kern="100">
                          <a:effectLst/>
                        </a:rPr>
                        <a:t>Few times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17</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10.6</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4">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gridSpan="3">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2">
                  <a:txBody>
                    <a:bodyPr/>
                    <a:lstStyle/>
                    <a:p>
                      <a:pPr algn="l">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tc hMerge="1">
                  <a:txBody>
                    <a:bodyPr/>
                    <a:lstStyle/>
                    <a:p>
                      <a:endParaRPr lang="el-GR"/>
                    </a:p>
                  </a:txBody>
                  <a:tcPr/>
                </a:tc>
                <a:extLst>
                  <a:ext uri="{0D108BD9-81ED-4DB2-BD59-A6C34878D82A}">
                    <a16:rowId xmlns:a16="http://schemas.microsoft.com/office/drawing/2014/main" val="1482420389"/>
                  </a:ext>
                </a:extLst>
              </a:tr>
              <a:tr h="90984">
                <a:tc>
                  <a:txBody>
                    <a:bodyPr/>
                    <a:lstStyle/>
                    <a:p>
                      <a:pPr algn="l">
                        <a:lnSpc>
                          <a:spcPct val="107000"/>
                        </a:lnSpc>
                        <a:spcAft>
                          <a:spcPts val="800"/>
                        </a:spcAft>
                        <a:buNone/>
                      </a:pPr>
                      <a:r>
                        <a:rPr lang="el-GR" sz="400" kern="100">
                          <a:effectLst/>
                        </a:rPr>
                        <a:t>None</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6</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2">
                  <a:txBody>
                    <a:bodyPr/>
                    <a:lstStyle/>
                    <a:p>
                      <a:pPr algn="ctr">
                        <a:lnSpc>
                          <a:spcPct val="107000"/>
                        </a:lnSpc>
                        <a:spcAft>
                          <a:spcPts val="800"/>
                        </a:spcAft>
                        <a:buNone/>
                      </a:pPr>
                      <a:r>
                        <a:rPr lang="el-GR" sz="400" kern="100">
                          <a:effectLst/>
                        </a:rPr>
                        <a:t>3.7</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3">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a:txBody>
                    <a:bodyPr/>
                    <a:lstStyle/>
                    <a:p>
                      <a:pPr algn="l">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168983299"/>
                  </a:ext>
                </a:extLst>
              </a:tr>
              <a:tr h="281774">
                <a:tc gridSpan="13">
                  <a:txBody>
                    <a:bodyPr/>
                    <a:lstStyle/>
                    <a:p>
                      <a:pPr algn="just">
                        <a:lnSpc>
                          <a:spcPct val="107000"/>
                        </a:lnSpc>
                        <a:spcAft>
                          <a:spcPts val="800"/>
                        </a:spcAft>
                        <a:buNone/>
                      </a:pPr>
                      <a:r>
                        <a:rPr lang="el-GR" sz="400" kern="100">
                          <a:effectLst/>
                        </a:rPr>
                        <a:t>Did the stress you experienced during the pandemic using distance learning cause your physical fatigue and affect your work performance</a:t>
                      </a:r>
                      <a:r>
                        <a:rPr lang="en-US"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860983917"/>
                  </a:ext>
                </a:extLst>
              </a:tr>
              <a:tr h="90984">
                <a:tc>
                  <a:txBody>
                    <a:bodyPr/>
                    <a:lstStyle/>
                    <a:p>
                      <a:pPr algn="l">
                        <a:lnSpc>
                          <a:spcPct val="107000"/>
                        </a:lnSpc>
                        <a:spcAft>
                          <a:spcPts val="800"/>
                        </a:spcAft>
                        <a:buNone/>
                      </a:pPr>
                      <a:r>
                        <a:rPr lang="en-US" sz="400" kern="100">
                          <a:effectLst/>
                        </a:rPr>
                        <a:t>Always</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10</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6.2</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5">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gridSpan="3">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18611725"/>
                  </a:ext>
                </a:extLst>
              </a:tr>
              <a:tr h="94938">
                <a:tc>
                  <a:txBody>
                    <a:bodyPr/>
                    <a:lstStyle/>
                    <a:p>
                      <a:pPr algn="l">
                        <a:lnSpc>
                          <a:spcPct val="107000"/>
                        </a:lnSpc>
                        <a:spcAft>
                          <a:spcPts val="800"/>
                        </a:spcAft>
                        <a:buNone/>
                      </a:pPr>
                      <a:r>
                        <a:rPr lang="el-GR" sz="400" kern="100">
                          <a:effectLst/>
                        </a:rPr>
                        <a:t>Several times</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47</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29.2</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5">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gridSpan="3">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150137268"/>
                  </a:ext>
                </a:extLst>
              </a:tr>
              <a:tr h="309984">
                <a:tc>
                  <a:txBody>
                    <a:bodyPr/>
                    <a:lstStyle/>
                    <a:p>
                      <a:pPr algn="l">
                        <a:lnSpc>
                          <a:spcPct val="107000"/>
                        </a:lnSpc>
                        <a:spcAft>
                          <a:spcPts val="800"/>
                        </a:spcAft>
                        <a:buNone/>
                      </a:pPr>
                      <a:r>
                        <a:rPr lang="el-GR" sz="400" kern="100">
                          <a:effectLst/>
                        </a:rPr>
                        <a:t>Sometimes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48</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29.8</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5">
                  <a:txBody>
                    <a:bodyPr/>
                    <a:lstStyle/>
                    <a:p>
                      <a:pPr algn="ctr">
                        <a:lnSpc>
                          <a:spcPct val="107000"/>
                        </a:lnSpc>
                        <a:spcAft>
                          <a:spcPts val="800"/>
                        </a:spcAft>
                        <a:buNone/>
                      </a:pPr>
                      <a:r>
                        <a:rPr lang="el-GR" sz="400" kern="100">
                          <a:effectLst/>
                        </a:rPr>
                        <a:t>4.87</a:t>
                      </a:r>
                    </a:p>
                    <a:p>
                      <a:pPr algn="ctr">
                        <a:lnSpc>
                          <a:spcPct val="107000"/>
                        </a:lnSpc>
                        <a:spcAft>
                          <a:spcPts val="800"/>
                        </a:spcAft>
                        <a:buNone/>
                      </a:pPr>
                      <a:r>
                        <a:rPr lang="el-GR" sz="400" kern="100">
                          <a:effectLst/>
                        </a:rPr>
                        <a:t>(Sometimes)</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gn="ctr">
                        <a:lnSpc>
                          <a:spcPct val="107000"/>
                        </a:lnSpc>
                        <a:spcAft>
                          <a:spcPts val="800"/>
                        </a:spcAft>
                        <a:buNone/>
                      </a:pPr>
                      <a:r>
                        <a:rPr lang="el-GR" sz="400" kern="100">
                          <a:effectLst/>
                        </a:rPr>
                        <a:t>2.303</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gridSpan="3">
                  <a:txBody>
                    <a:bodyPr/>
                    <a:lstStyle/>
                    <a:p>
                      <a:pPr algn="ctr">
                        <a:lnSpc>
                          <a:spcPct val="107000"/>
                        </a:lnSpc>
                        <a:spcAft>
                          <a:spcPts val="800"/>
                        </a:spcAft>
                        <a:buNone/>
                      </a:pPr>
                      <a:r>
                        <a:rPr lang="el-GR" sz="400" kern="100">
                          <a:effectLst/>
                        </a:rPr>
                        <a:t>0.181</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4069432589"/>
                  </a:ext>
                </a:extLst>
              </a:tr>
              <a:tr h="90984">
                <a:tc>
                  <a:txBody>
                    <a:bodyPr/>
                    <a:lstStyle/>
                    <a:p>
                      <a:pPr algn="l">
                        <a:lnSpc>
                          <a:spcPct val="107000"/>
                        </a:lnSpc>
                        <a:spcAft>
                          <a:spcPts val="800"/>
                        </a:spcAft>
                        <a:buNone/>
                      </a:pPr>
                      <a:r>
                        <a:rPr lang="el-GR" sz="400" kern="100">
                          <a:effectLst/>
                        </a:rPr>
                        <a:t>Few times</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34</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21.1</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5">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gridSpan="3">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756343466"/>
                  </a:ext>
                </a:extLst>
              </a:tr>
              <a:tr h="94938">
                <a:tc>
                  <a:txBody>
                    <a:bodyPr/>
                    <a:lstStyle/>
                    <a:p>
                      <a:pPr algn="l">
                        <a:lnSpc>
                          <a:spcPct val="107000"/>
                        </a:lnSpc>
                        <a:spcAft>
                          <a:spcPts val="800"/>
                        </a:spcAft>
                        <a:buNone/>
                      </a:pPr>
                      <a:r>
                        <a:rPr lang="el-GR" sz="400" kern="100">
                          <a:effectLst/>
                        </a:rPr>
                        <a:t>None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22</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13.7</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5">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gridSpan="3">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259484484"/>
                  </a:ext>
                </a:extLst>
              </a:tr>
              <a:tr h="277208">
                <a:tc gridSpan="13">
                  <a:txBody>
                    <a:bodyPr/>
                    <a:lstStyle/>
                    <a:p>
                      <a:pPr algn="just">
                        <a:lnSpc>
                          <a:spcPct val="107000"/>
                        </a:lnSpc>
                        <a:spcAft>
                          <a:spcPts val="800"/>
                        </a:spcAft>
                        <a:buNone/>
                      </a:pPr>
                      <a:r>
                        <a:rPr lang="el-GR" sz="400" kern="100">
                          <a:effectLst/>
                        </a:rPr>
                        <a:t>Did the stress you experienced during the pandemic using distance learning cause your mental fatigue and affect your work performance</a:t>
                      </a:r>
                      <a:r>
                        <a:rPr lang="en-US"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902387712"/>
                  </a:ext>
                </a:extLst>
              </a:tr>
              <a:tr h="94938">
                <a:tc>
                  <a:txBody>
                    <a:bodyPr/>
                    <a:lstStyle/>
                    <a:p>
                      <a:pPr algn="l">
                        <a:lnSpc>
                          <a:spcPct val="107000"/>
                        </a:lnSpc>
                        <a:spcAft>
                          <a:spcPts val="800"/>
                        </a:spcAft>
                        <a:buNone/>
                      </a:pPr>
                      <a:r>
                        <a:rPr lang="en-US" sz="400" kern="100">
                          <a:effectLst/>
                        </a:rPr>
                        <a:t>Always</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15</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9.3</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5">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gridSpan="3">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50787561"/>
                  </a:ext>
                </a:extLst>
              </a:tr>
              <a:tr h="90984">
                <a:tc>
                  <a:txBody>
                    <a:bodyPr/>
                    <a:lstStyle/>
                    <a:p>
                      <a:pPr algn="l">
                        <a:lnSpc>
                          <a:spcPct val="107000"/>
                        </a:lnSpc>
                        <a:spcAft>
                          <a:spcPts val="800"/>
                        </a:spcAft>
                        <a:buNone/>
                      </a:pPr>
                      <a:r>
                        <a:rPr lang="el-GR" sz="400" kern="100">
                          <a:effectLst/>
                        </a:rPr>
                        <a:t>Several times</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50</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31.1</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5">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gridSpan="3">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785656938"/>
                  </a:ext>
                </a:extLst>
              </a:tr>
              <a:tr h="388946">
                <a:tc>
                  <a:txBody>
                    <a:bodyPr/>
                    <a:lstStyle/>
                    <a:p>
                      <a:pPr algn="l">
                        <a:lnSpc>
                          <a:spcPct val="107000"/>
                        </a:lnSpc>
                        <a:spcAft>
                          <a:spcPts val="800"/>
                        </a:spcAft>
                        <a:buNone/>
                      </a:pPr>
                      <a:r>
                        <a:rPr lang="el-GR" sz="400" kern="100">
                          <a:effectLst/>
                        </a:rPr>
                        <a:t>Sometimes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45</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dirty="0">
                          <a:effectLst/>
                        </a:rPr>
                        <a:t>28</a:t>
                      </a:r>
                      <a:endParaRPr lang="el-GR" sz="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5">
                  <a:txBody>
                    <a:bodyPr/>
                    <a:lstStyle/>
                    <a:p>
                      <a:pPr algn="ctr">
                        <a:lnSpc>
                          <a:spcPct val="107000"/>
                        </a:lnSpc>
                        <a:spcAft>
                          <a:spcPts val="800"/>
                        </a:spcAft>
                        <a:buNone/>
                      </a:pPr>
                      <a:r>
                        <a:rPr lang="el-GR" sz="400" kern="100">
                          <a:effectLst/>
                        </a:rPr>
                        <a:t>5.13</a:t>
                      </a:r>
                    </a:p>
                    <a:p>
                      <a:pPr algn="ctr">
                        <a:lnSpc>
                          <a:spcPct val="107000"/>
                        </a:lnSpc>
                        <a:spcAft>
                          <a:spcPts val="800"/>
                        </a:spcAft>
                        <a:buNone/>
                      </a:pPr>
                      <a:r>
                        <a:rPr lang="el-GR" sz="400" kern="100">
                          <a:effectLst/>
                        </a:rPr>
                        <a:t>( Sometimes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gn="ctr">
                        <a:lnSpc>
                          <a:spcPct val="107000"/>
                        </a:lnSpc>
                        <a:spcAft>
                          <a:spcPts val="800"/>
                        </a:spcAft>
                        <a:buNone/>
                      </a:pPr>
                      <a:r>
                        <a:rPr lang="el-GR" sz="400" kern="100">
                          <a:effectLst/>
                        </a:rPr>
                        <a:t>2.354</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gridSpan="3">
                  <a:txBody>
                    <a:bodyPr/>
                    <a:lstStyle/>
                    <a:p>
                      <a:pPr algn="ctr">
                        <a:lnSpc>
                          <a:spcPct val="107000"/>
                        </a:lnSpc>
                        <a:spcAft>
                          <a:spcPts val="800"/>
                        </a:spcAft>
                        <a:buNone/>
                      </a:pPr>
                      <a:r>
                        <a:rPr lang="el-GR" sz="400" kern="100">
                          <a:effectLst/>
                        </a:rPr>
                        <a:t>0.185</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302598768"/>
                  </a:ext>
                </a:extLst>
              </a:tr>
              <a:tr h="90984">
                <a:tc>
                  <a:txBody>
                    <a:bodyPr/>
                    <a:lstStyle/>
                    <a:p>
                      <a:pPr algn="l">
                        <a:lnSpc>
                          <a:spcPct val="107000"/>
                        </a:lnSpc>
                        <a:spcAft>
                          <a:spcPts val="800"/>
                        </a:spcAft>
                        <a:buNone/>
                      </a:pPr>
                      <a:r>
                        <a:rPr lang="el-GR" sz="400" kern="100">
                          <a:effectLst/>
                        </a:rPr>
                        <a:t>Few times</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32</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19.9</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5">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gridSpan="3">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073293199"/>
                  </a:ext>
                </a:extLst>
              </a:tr>
              <a:tr h="94938">
                <a:tc>
                  <a:txBody>
                    <a:bodyPr/>
                    <a:lstStyle/>
                    <a:p>
                      <a:pPr algn="l">
                        <a:lnSpc>
                          <a:spcPct val="107000"/>
                        </a:lnSpc>
                        <a:spcAft>
                          <a:spcPts val="800"/>
                        </a:spcAft>
                        <a:buNone/>
                      </a:pPr>
                      <a:r>
                        <a:rPr lang="el-GR" sz="400" kern="100">
                          <a:effectLst/>
                        </a:rPr>
                        <a:t>None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19</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11.7</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5">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gridSpan="3">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612084333"/>
                  </a:ext>
                </a:extLst>
              </a:tr>
              <a:tr h="181966">
                <a:tc gridSpan="13">
                  <a:txBody>
                    <a:bodyPr/>
                    <a:lstStyle/>
                    <a:p>
                      <a:pPr algn="just">
                        <a:lnSpc>
                          <a:spcPct val="107000"/>
                        </a:lnSpc>
                        <a:spcAft>
                          <a:spcPts val="800"/>
                        </a:spcAft>
                        <a:buNone/>
                      </a:pPr>
                      <a:r>
                        <a:rPr lang="el-GR" sz="400" kern="100">
                          <a:effectLst/>
                        </a:rPr>
                        <a:t>During the pandemic, did you feel unfulfilled?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361836458"/>
                  </a:ext>
                </a:extLst>
              </a:tr>
              <a:tr h="94938">
                <a:tc>
                  <a:txBody>
                    <a:bodyPr/>
                    <a:lstStyle/>
                    <a:p>
                      <a:pPr algn="l">
                        <a:lnSpc>
                          <a:spcPct val="107000"/>
                        </a:lnSpc>
                        <a:spcAft>
                          <a:spcPts val="800"/>
                        </a:spcAft>
                        <a:buNone/>
                      </a:pPr>
                      <a:r>
                        <a:rPr lang="en-US" sz="400" kern="100">
                          <a:effectLst/>
                        </a:rPr>
                        <a:t>Always</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8</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5</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5">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gridSpan="3">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452652368"/>
                  </a:ext>
                </a:extLst>
              </a:tr>
              <a:tr h="90984">
                <a:tc>
                  <a:txBody>
                    <a:bodyPr/>
                    <a:lstStyle/>
                    <a:p>
                      <a:pPr algn="l">
                        <a:lnSpc>
                          <a:spcPct val="107000"/>
                        </a:lnSpc>
                        <a:spcAft>
                          <a:spcPts val="800"/>
                        </a:spcAft>
                        <a:buNone/>
                      </a:pPr>
                      <a:r>
                        <a:rPr lang="el-GR" sz="400" kern="100">
                          <a:effectLst/>
                        </a:rPr>
                        <a:t>Several times</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49</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30.4</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5">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gridSpan="3">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393746901"/>
                  </a:ext>
                </a:extLst>
              </a:tr>
              <a:tr h="388946">
                <a:tc>
                  <a:txBody>
                    <a:bodyPr/>
                    <a:lstStyle/>
                    <a:p>
                      <a:pPr algn="l">
                        <a:lnSpc>
                          <a:spcPct val="107000"/>
                        </a:lnSpc>
                        <a:spcAft>
                          <a:spcPts val="800"/>
                        </a:spcAft>
                        <a:buNone/>
                      </a:pPr>
                      <a:r>
                        <a:rPr lang="el-GR" sz="400" kern="100">
                          <a:effectLst/>
                        </a:rPr>
                        <a:t>Sometimes</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45</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28</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5">
                  <a:txBody>
                    <a:bodyPr/>
                    <a:lstStyle/>
                    <a:p>
                      <a:pPr algn="ctr">
                        <a:lnSpc>
                          <a:spcPct val="107000"/>
                        </a:lnSpc>
                        <a:spcAft>
                          <a:spcPts val="800"/>
                        </a:spcAft>
                        <a:buNone/>
                      </a:pPr>
                      <a:r>
                        <a:rPr lang="el-GR" sz="400" kern="100">
                          <a:effectLst/>
                        </a:rPr>
                        <a:t>4.73</a:t>
                      </a:r>
                    </a:p>
                    <a:p>
                      <a:pPr algn="ctr">
                        <a:lnSpc>
                          <a:spcPct val="107000"/>
                        </a:lnSpc>
                        <a:spcAft>
                          <a:spcPts val="800"/>
                        </a:spcAft>
                        <a:buNone/>
                      </a:pPr>
                      <a:r>
                        <a:rPr lang="el-GR" sz="400" kern="100">
                          <a:effectLst/>
                        </a:rPr>
                        <a:t>( Sometimes)</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gn="ctr">
                        <a:lnSpc>
                          <a:spcPct val="107000"/>
                        </a:lnSpc>
                        <a:spcAft>
                          <a:spcPts val="800"/>
                        </a:spcAft>
                        <a:buNone/>
                      </a:pPr>
                      <a:r>
                        <a:rPr lang="el-GR" sz="400" kern="100">
                          <a:effectLst/>
                        </a:rPr>
                        <a:t>2.369</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gridSpan="3">
                  <a:txBody>
                    <a:bodyPr/>
                    <a:lstStyle/>
                    <a:p>
                      <a:pPr algn="ctr">
                        <a:lnSpc>
                          <a:spcPct val="107000"/>
                        </a:lnSpc>
                        <a:spcAft>
                          <a:spcPts val="800"/>
                        </a:spcAft>
                        <a:buNone/>
                      </a:pPr>
                      <a:r>
                        <a:rPr lang="el-GR" sz="400" kern="100">
                          <a:effectLst/>
                        </a:rPr>
                        <a:t>0.187</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574581603"/>
                  </a:ext>
                </a:extLst>
              </a:tr>
              <a:tr h="90984">
                <a:tc>
                  <a:txBody>
                    <a:bodyPr/>
                    <a:lstStyle/>
                    <a:p>
                      <a:pPr algn="l">
                        <a:lnSpc>
                          <a:spcPct val="107000"/>
                        </a:lnSpc>
                        <a:spcAft>
                          <a:spcPts val="800"/>
                        </a:spcAft>
                        <a:buNone/>
                      </a:pPr>
                      <a:r>
                        <a:rPr lang="el-GR" sz="400" kern="100">
                          <a:effectLst/>
                        </a:rPr>
                        <a:t>Few times</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31</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19.3</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5">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gridSpan="3">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236265266"/>
                  </a:ext>
                </a:extLst>
              </a:tr>
              <a:tr h="94938">
                <a:tc>
                  <a:txBody>
                    <a:bodyPr/>
                    <a:lstStyle/>
                    <a:p>
                      <a:pPr algn="l">
                        <a:lnSpc>
                          <a:spcPct val="107000"/>
                        </a:lnSpc>
                        <a:spcAft>
                          <a:spcPts val="800"/>
                        </a:spcAft>
                        <a:buNone/>
                      </a:pPr>
                      <a:r>
                        <a:rPr lang="el-GR" sz="400" kern="100">
                          <a:effectLst/>
                        </a:rPr>
                        <a:t>None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28</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17.3</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5">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gridSpan="3">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918868514"/>
                  </a:ext>
                </a:extLst>
              </a:tr>
              <a:tr h="94938">
                <a:tc gridSpan="13">
                  <a:txBody>
                    <a:bodyPr/>
                    <a:lstStyle/>
                    <a:p>
                      <a:pPr algn="just">
                        <a:lnSpc>
                          <a:spcPct val="107000"/>
                        </a:lnSpc>
                        <a:spcAft>
                          <a:spcPts val="800"/>
                        </a:spcAft>
                        <a:buNone/>
                      </a:pPr>
                      <a:r>
                        <a:rPr lang="el-GR" sz="400" kern="100">
                          <a:effectLst/>
                        </a:rPr>
                        <a:t>Did you feel troubled during the implementation of distance learning during the pandemic?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62804620"/>
                  </a:ext>
                </a:extLst>
              </a:tr>
              <a:tr h="94938">
                <a:tc>
                  <a:txBody>
                    <a:bodyPr/>
                    <a:lstStyle/>
                    <a:p>
                      <a:pPr algn="l">
                        <a:lnSpc>
                          <a:spcPct val="107000"/>
                        </a:lnSpc>
                        <a:spcAft>
                          <a:spcPts val="800"/>
                        </a:spcAft>
                        <a:buNone/>
                      </a:pPr>
                      <a:r>
                        <a:rPr lang="en-US" sz="400" kern="100">
                          <a:effectLst/>
                        </a:rPr>
                        <a:t>Always</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30</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18.6</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5">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gridSpan="3">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558469059"/>
                  </a:ext>
                </a:extLst>
              </a:tr>
              <a:tr h="534995">
                <a:tc>
                  <a:txBody>
                    <a:bodyPr/>
                    <a:lstStyle/>
                    <a:p>
                      <a:pPr algn="l">
                        <a:lnSpc>
                          <a:spcPct val="107000"/>
                        </a:lnSpc>
                        <a:spcAft>
                          <a:spcPts val="800"/>
                        </a:spcAft>
                        <a:buNone/>
                      </a:pPr>
                      <a:r>
                        <a:rPr lang="el-GR" sz="400" kern="100">
                          <a:effectLst/>
                        </a:rPr>
                        <a:t>Several times</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75</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46.6</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5">
                  <a:txBody>
                    <a:bodyPr/>
                    <a:lstStyle/>
                    <a:p>
                      <a:pPr algn="ctr">
                        <a:lnSpc>
                          <a:spcPct val="107000"/>
                        </a:lnSpc>
                        <a:spcAft>
                          <a:spcPts val="800"/>
                        </a:spcAft>
                        <a:buNone/>
                      </a:pPr>
                      <a:r>
                        <a:rPr lang="el-GR" sz="400" kern="100">
                          <a:effectLst/>
                        </a:rPr>
                        <a:t>6.23</a:t>
                      </a:r>
                    </a:p>
                    <a:p>
                      <a:pPr algn="ctr">
                        <a:lnSpc>
                          <a:spcPct val="107000"/>
                        </a:lnSpc>
                        <a:spcAft>
                          <a:spcPts val="800"/>
                        </a:spcAft>
                        <a:buNone/>
                      </a:pPr>
                      <a:r>
                        <a:rPr lang="el-GR" sz="400" kern="100">
                          <a:effectLst/>
                        </a:rPr>
                        <a:t>( Several times )  </a:t>
                      </a:r>
                    </a:p>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gn="ctr">
                        <a:lnSpc>
                          <a:spcPct val="107000"/>
                        </a:lnSpc>
                        <a:spcAft>
                          <a:spcPts val="800"/>
                        </a:spcAft>
                        <a:buNone/>
                      </a:pPr>
                      <a:r>
                        <a:rPr lang="el-GR" sz="400" kern="100">
                          <a:effectLst/>
                        </a:rPr>
                        <a:t>2.168</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gridSpan="3">
                  <a:txBody>
                    <a:bodyPr/>
                    <a:lstStyle/>
                    <a:p>
                      <a:pPr algn="ctr">
                        <a:lnSpc>
                          <a:spcPct val="107000"/>
                        </a:lnSpc>
                        <a:spcAft>
                          <a:spcPts val="800"/>
                        </a:spcAft>
                        <a:buNone/>
                      </a:pPr>
                      <a:r>
                        <a:rPr lang="el-GR" sz="400" kern="100">
                          <a:effectLst/>
                        </a:rPr>
                        <a:t>0.171</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4138739860"/>
                  </a:ext>
                </a:extLst>
              </a:tr>
              <a:tr h="94938">
                <a:tc>
                  <a:txBody>
                    <a:bodyPr/>
                    <a:lstStyle/>
                    <a:p>
                      <a:pPr algn="l">
                        <a:lnSpc>
                          <a:spcPct val="107000"/>
                        </a:lnSpc>
                        <a:spcAft>
                          <a:spcPts val="800"/>
                        </a:spcAft>
                        <a:buNone/>
                      </a:pPr>
                      <a:r>
                        <a:rPr lang="el-GR" sz="400" kern="100">
                          <a:effectLst/>
                        </a:rPr>
                        <a:t>Sometimes</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29</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18</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5">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gridSpan="3">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586071656"/>
                  </a:ext>
                </a:extLst>
              </a:tr>
              <a:tr h="94938">
                <a:tc>
                  <a:txBody>
                    <a:bodyPr/>
                    <a:lstStyle/>
                    <a:p>
                      <a:pPr algn="l">
                        <a:lnSpc>
                          <a:spcPct val="107000"/>
                        </a:lnSpc>
                        <a:spcAft>
                          <a:spcPts val="800"/>
                        </a:spcAft>
                        <a:buNone/>
                      </a:pPr>
                      <a:r>
                        <a:rPr lang="el-GR" sz="400" kern="100">
                          <a:effectLst/>
                        </a:rPr>
                        <a:t>Few times</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18</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11.2</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5">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gridSpan="3">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681363395"/>
                  </a:ext>
                </a:extLst>
              </a:tr>
              <a:tr h="94938">
                <a:tc>
                  <a:txBody>
                    <a:bodyPr/>
                    <a:lstStyle/>
                    <a:p>
                      <a:pPr algn="l">
                        <a:lnSpc>
                          <a:spcPct val="107000"/>
                        </a:lnSpc>
                        <a:spcAft>
                          <a:spcPts val="800"/>
                        </a:spcAft>
                        <a:buNone/>
                      </a:pPr>
                      <a:r>
                        <a:rPr lang="el-GR" sz="400" kern="100">
                          <a:effectLst/>
                        </a:rPr>
                        <a:t>None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9</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5.6</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5">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2">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gridSpan="3">
                  <a:txBody>
                    <a:bodyPr/>
                    <a:lstStyle/>
                    <a:p>
                      <a:pPr algn="ctr">
                        <a:lnSpc>
                          <a:spcPct val="107000"/>
                        </a:lnSpc>
                        <a:spcAft>
                          <a:spcPts val="800"/>
                        </a:spcAft>
                        <a:buNone/>
                      </a:pPr>
                      <a:r>
                        <a:rPr lang="el-GR" sz="400" kern="100">
                          <a:effectLst/>
                        </a:rPr>
                        <a:t> </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497066769"/>
                  </a:ext>
                </a:extLst>
              </a:tr>
              <a:tr h="94938">
                <a:tc>
                  <a:txBody>
                    <a:bodyPr/>
                    <a:lstStyle/>
                    <a:p>
                      <a:pPr algn="l">
                        <a:lnSpc>
                          <a:spcPct val="107000"/>
                        </a:lnSpc>
                        <a:spcAft>
                          <a:spcPts val="800"/>
                        </a:spcAft>
                        <a:buNone/>
                      </a:pPr>
                      <a:r>
                        <a:rPr lang="el-GR" sz="400" kern="100">
                          <a:effectLst/>
                        </a:rPr>
                        <a:t>Total</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161</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a:txBody>
                    <a:bodyPr/>
                    <a:lstStyle/>
                    <a:p>
                      <a:pPr algn="ctr">
                        <a:lnSpc>
                          <a:spcPct val="107000"/>
                        </a:lnSpc>
                        <a:spcAft>
                          <a:spcPts val="800"/>
                        </a:spcAft>
                        <a:buNone/>
                      </a:pPr>
                      <a:r>
                        <a:rPr lang="el-GR" sz="400" kern="100">
                          <a:effectLst/>
                        </a:rPr>
                        <a:t>100.0</a:t>
                      </a:r>
                      <a:endParaRPr lang="el-GR" sz="400" kern="10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gridSpan="10">
                  <a:txBody>
                    <a:bodyPr/>
                    <a:lstStyle/>
                    <a:p>
                      <a:pPr algn="ctr">
                        <a:lnSpc>
                          <a:spcPct val="107000"/>
                        </a:lnSpc>
                        <a:spcAft>
                          <a:spcPts val="800"/>
                        </a:spcAft>
                        <a:buNone/>
                      </a:pPr>
                      <a:r>
                        <a:rPr lang="el-GR" sz="400" kern="100" dirty="0">
                          <a:effectLst/>
                        </a:rPr>
                        <a:t> </a:t>
                      </a:r>
                      <a:endParaRPr lang="el-GR" sz="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24363" marR="24363"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375389898"/>
                  </a:ext>
                </a:extLst>
              </a:tr>
            </a:tbl>
          </a:graphicData>
        </a:graphic>
      </p:graphicFrame>
    </p:spTree>
    <p:extLst>
      <p:ext uri="{BB962C8B-B14F-4D97-AF65-F5344CB8AC3E}">
        <p14:creationId xmlns:p14="http://schemas.microsoft.com/office/powerpoint/2010/main" val="2156754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duotone>
              <a:schemeClr val="bg2">
                <a:shade val="88000"/>
                <a:hueMod val="106000"/>
                <a:satMod val="140000"/>
                <a:lumMod val="54000"/>
              </a:schemeClr>
              <a:schemeClr val="bg2">
                <a:tint val="98000"/>
                <a:hueMod val="90000"/>
                <a:satMod val="150000"/>
                <a:lumMod val="160000"/>
              </a:schemeClr>
            </a:duotone>
          </a:blip>
          <a:stretch/>
        </a:blipFill>
        <a:effectLst/>
      </p:bgPr>
    </p:bg>
    <p:spTree>
      <p:nvGrpSpPr>
        <p:cNvPr id="1" name=""/>
        <p:cNvGrpSpPr/>
        <p:nvPr/>
      </p:nvGrpSpPr>
      <p:grpSpPr>
        <a:xfrm>
          <a:off x="0" y="0"/>
          <a:ext cx="0" cy="0"/>
          <a:chOff x="0" y="0"/>
          <a:chExt cx="0" cy="0"/>
        </a:xfrm>
      </p:grpSpPr>
      <p:pic>
        <p:nvPicPr>
          <p:cNvPr id="149" name="Picture 2">
            <a:extLst>
              <a:ext uri="{FF2B5EF4-FFF2-40B4-BE49-F238E27FC236}">
                <a16:creationId xmlns:a16="http://schemas.microsoft.com/office/drawing/2014/main" id="{5FF7B57D-FF7B-48B3-9F60-9BCEEECF9E7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grpSp>
        <p:nvGrpSpPr>
          <p:cNvPr id="151" name="Group 150">
            <a:extLst>
              <a:ext uri="{FF2B5EF4-FFF2-40B4-BE49-F238E27FC236}">
                <a16:creationId xmlns:a16="http://schemas.microsoft.com/office/drawing/2014/main" id="{EB95AFDF-FA7D-4311-9C65-6D507D92F4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288" y="0"/>
            <a:ext cx="12053888" cy="6858001"/>
            <a:chOff x="-14288" y="0"/>
            <a:chExt cx="12053888" cy="6858001"/>
          </a:xfrm>
        </p:grpSpPr>
        <p:grpSp>
          <p:nvGrpSpPr>
            <p:cNvPr id="152" name="Group 151">
              <a:extLst>
                <a:ext uri="{FF2B5EF4-FFF2-40B4-BE49-F238E27FC236}">
                  <a16:creationId xmlns:a16="http://schemas.microsoft.com/office/drawing/2014/main" id="{9A5CCD98-20C1-4404-B788-FDA92F8A440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164" name="Rectangle 5">
                <a:extLst>
                  <a:ext uri="{FF2B5EF4-FFF2-40B4-BE49-F238E27FC236}">
                    <a16:creationId xmlns:a16="http://schemas.microsoft.com/office/drawing/2014/main" id="{C1424C76-B5C3-468E-86FA-8D9B269053D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165" name="Freeform 6">
                <a:extLst>
                  <a:ext uri="{FF2B5EF4-FFF2-40B4-BE49-F238E27FC236}">
                    <a16:creationId xmlns:a16="http://schemas.microsoft.com/office/drawing/2014/main" id="{B3922267-72C9-403B-A6DE-7D0A43D5541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66" name="Freeform 7">
                <a:extLst>
                  <a:ext uri="{FF2B5EF4-FFF2-40B4-BE49-F238E27FC236}">
                    <a16:creationId xmlns:a16="http://schemas.microsoft.com/office/drawing/2014/main" id="{7276DB68-2E8D-4723-852B-7476DD38FED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67" name="Freeform 8">
                <a:extLst>
                  <a:ext uri="{FF2B5EF4-FFF2-40B4-BE49-F238E27FC236}">
                    <a16:creationId xmlns:a16="http://schemas.microsoft.com/office/drawing/2014/main" id="{0A155711-4993-4D1E-89EA-A397C164F0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68" name="Freeform 9">
                <a:extLst>
                  <a:ext uri="{FF2B5EF4-FFF2-40B4-BE49-F238E27FC236}">
                    <a16:creationId xmlns:a16="http://schemas.microsoft.com/office/drawing/2014/main" id="{2AB42136-2551-4CAA-857F-65FA3247B49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69" name="Freeform 10">
                <a:extLst>
                  <a:ext uri="{FF2B5EF4-FFF2-40B4-BE49-F238E27FC236}">
                    <a16:creationId xmlns:a16="http://schemas.microsoft.com/office/drawing/2014/main" id="{7C2ADEA1-EA3E-4C0E-A28E-460092F7FF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70" name="Freeform 11">
                <a:extLst>
                  <a:ext uri="{FF2B5EF4-FFF2-40B4-BE49-F238E27FC236}">
                    <a16:creationId xmlns:a16="http://schemas.microsoft.com/office/drawing/2014/main" id="{B04584B3-081C-4286-A840-AB5B16B10A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71" name="Freeform 12">
                <a:extLst>
                  <a:ext uri="{FF2B5EF4-FFF2-40B4-BE49-F238E27FC236}">
                    <a16:creationId xmlns:a16="http://schemas.microsoft.com/office/drawing/2014/main" id="{3AB388FD-C246-4936-A041-E0413A1329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72" name="Freeform 13">
                <a:extLst>
                  <a:ext uri="{FF2B5EF4-FFF2-40B4-BE49-F238E27FC236}">
                    <a16:creationId xmlns:a16="http://schemas.microsoft.com/office/drawing/2014/main" id="{57692343-2D12-4F57-836C-945D407B68B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73" name="Freeform 14">
                <a:extLst>
                  <a:ext uri="{FF2B5EF4-FFF2-40B4-BE49-F238E27FC236}">
                    <a16:creationId xmlns:a16="http://schemas.microsoft.com/office/drawing/2014/main" id="{062EE710-0210-4840-8698-E0DF1C6170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74" name="Freeform 15">
                <a:extLst>
                  <a:ext uri="{FF2B5EF4-FFF2-40B4-BE49-F238E27FC236}">
                    <a16:creationId xmlns:a16="http://schemas.microsoft.com/office/drawing/2014/main" id="{161892F4-6071-40CD-8E18-CDEE0C91B5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75" name="Line 16">
                <a:extLst>
                  <a:ext uri="{FF2B5EF4-FFF2-40B4-BE49-F238E27FC236}">
                    <a16:creationId xmlns:a16="http://schemas.microsoft.com/office/drawing/2014/main" id="{3E6BBE44-8D88-407D-B1C6-10C89DD6173B}"/>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l-GR"/>
              </a:p>
            </p:txBody>
          </p:sp>
          <p:sp>
            <p:nvSpPr>
              <p:cNvPr id="176" name="Freeform 17">
                <a:extLst>
                  <a:ext uri="{FF2B5EF4-FFF2-40B4-BE49-F238E27FC236}">
                    <a16:creationId xmlns:a16="http://schemas.microsoft.com/office/drawing/2014/main" id="{1E90AE6E-328E-4730-825C-B5130F5CFC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77" name="Freeform 18">
                <a:extLst>
                  <a:ext uri="{FF2B5EF4-FFF2-40B4-BE49-F238E27FC236}">
                    <a16:creationId xmlns:a16="http://schemas.microsoft.com/office/drawing/2014/main" id="{24EC969F-6E4A-4163-ABDA-4674429A3D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78" name="Freeform 19">
                <a:extLst>
                  <a:ext uri="{FF2B5EF4-FFF2-40B4-BE49-F238E27FC236}">
                    <a16:creationId xmlns:a16="http://schemas.microsoft.com/office/drawing/2014/main" id="{1B735C94-B049-42C6-9DEF-5DB70D58CE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79" name="Freeform 20">
                <a:extLst>
                  <a:ext uri="{FF2B5EF4-FFF2-40B4-BE49-F238E27FC236}">
                    <a16:creationId xmlns:a16="http://schemas.microsoft.com/office/drawing/2014/main" id="{051C02E6-1954-478B-AEAE-BF8F36BE94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80" name="Rectangle 21">
                <a:extLst>
                  <a:ext uri="{FF2B5EF4-FFF2-40B4-BE49-F238E27FC236}">
                    <a16:creationId xmlns:a16="http://schemas.microsoft.com/office/drawing/2014/main" id="{6710B1C0-310A-48D0-B824-459D9AFC2FB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181" name="Freeform 22">
                <a:extLst>
                  <a:ext uri="{FF2B5EF4-FFF2-40B4-BE49-F238E27FC236}">
                    <a16:creationId xmlns:a16="http://schemas.microsoft.com/office/drawing/2014/main" id="{1204A606-D9A6-4DC6-9F0E-D516EA1EB9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82" name="Freeform 23">
                <a:extLst>
                  <a:ext uri="{FF2B5EF4-FFF2-40B4-BE49-F238E27FC236}">
                    <a16:creationId xmlns:a16="http://schemas.microsoft.com/office/drawing/2014/main" id="{EE569555-0243-4979-A537-C9B4AFD5F25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83" name="Freeform 24">
                <a:extLst>
                  <a:ext uri="{FF2B5EF4-FFF2-40B4-BE49-F238E27FC236}">
                    <a16:creationId xmlns:a16="http://schemas.microsoft.com/office/drawing/2014/main" id="{D52A977D-4993-48AF-A792-F2DE096391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84" name="Freeform 25">
                <a:extLst>
                  <a:ext uri="{FF2B5EF4-FFF2-40B4-BE49-F238E27FC236}">
                    <a16:creationId xmlns:a16="http://schemas.microsoft.com/office/drawing/2014/main" id="{93CFF2DC-E52E-4D99-97D5-B0D7B792E50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85" name="Freeform 26">
                <a:extLst>
                  <a:ext uri="{FF2B5EF4-FFF2-40B4-BE49-F238E27FC236}">
                    <a16:creationId xmlns:a16="http://schemas.microsoft.com/office/drawing/2014/main" id="{5E175372-AF09-42A7-B3D0-226C834891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86" name="Freeform 27">
                <a:extLst>
                  <a:ext uri="{FF2B5EF4-FFF2-40B4-BE49-F238E27FC236}">
                    <a16:creationId xmlns:a16="http://schemas.microsoft.com/office/drawing/2014/main" id="{ABF20BA9-F4B2-49EA-A573-578B189774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87" name="Freeform 28">
                <a:extLst>
                  <a:ext uri="{FF2B5EF4-FFF2-40B4-BE49-F238E27FC236}">
                    <a16:creationId xmlns:a16="http://schemas.microsoft.com/office/drawing/2014/main" id="{AA3A7A4B-C811-4E23-8BFD-5823A032DA3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88" name="Freeform 29">
                <a:extLst>
                  <a:ext uri="{FF2B5EF4-FFF2-40B4-BE49-F238E27FC236}">
                    <a16:creationId xmlns:a16="http://schemas.microsoft.com/office/drawing/2014/main" id="{47537781-F057-4B97-AD8F-12FE9BE599A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89" name="Freeform 30">
                <a:extLst>
                  <a:ext uri="{FF2B5EF4-FFF2-40B4-BE49-F238E27FC236}">
                    <a16:creationId xmlns:a16="http://schemas.microsoft.com/office/drawing/2014/main" id="{078883C7-EB52-4BB7-A9A7-F8C046A833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90" name="Freeform 31">
                <a:extLst>
                  <a:ext uri="{FF2B5EF4-FFF2-40B4-BE49-F238E27FC236}">
                    <a16:creationId xmlns:a16="http://schemas.microsoft.com/office/drawing/2014/main" id="{63CCBBF8-5972-4ED3-AB5B-46DC425B177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grpSp>
        <p:grpSp>
          <p:nvGrpSpPr>
            <p:cNvPr id="153" name="Group 152">
              <a:extLst>
                <a:ext uri="{FF2B5EF4-FFF2-40B4-BE49-F238E27FC236}">
                  <a16:creationId xmlns:a16="http://schemas.microsoft.com/office/drawing/2014/main" id="{A8C19883-37FB-437C-A3AA-89AA6239D3A9}"/>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54" name="Freeform 32">
                <a:extLst>
                  <a:ext uri="{FF2B5EF4-FFF2-40B4-BE49-F238E27FC236}">
                    <a16:creationId xmlns:a16="http://schemas.microsoft.com/office/drawing/2014/main" id="{AF1753DD-4CEF-45EC-B952-90EA8895D7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55" name="Freeform 33">
                <a:extLst>
                  <a:ext uri="{FF2B5EF4-FFF2-40B4-BE49-F238E27FC236}">
                    <a16:creationId xmlns:a16="http://schemas.microsoft.com/office/drawing/2014/main" id="{5B9356DB-C1BE-4D76-8FA7-4FBAA12D1D3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56" name="Freeform 34">
                <a:extLst>
                  <a:ext uri="{FF2B5EF4-FFF2-40B4-BE49-F238E27FC236}">
                    <a16:creationId xmlns:a16="http://schemas.microsoft.com/office/drawing/2014/main" id="{C4F59561-572D-42BA-A6FD-F3AFA1A394D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57" name="Freeform 35">
                <a:extLst>
                  <a:ext uri="{FF2B5EF4-FFF2-40B4-BE49-F238E27FC236}">
                    <a16:creationId xmlns:a16="http://schemas.microsoft.com/office/drawing/2014/main" id="{BB7A51A1-D509-4494-BAE2-1B96CAD4DB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58" name="Freeform 36">
                <a:extLst>
                  <a:ext uri="{FF2B5EF4-FFF2-40B4-BE49-F238E27FC236}">
                    <a16:creationId xmlns:a16="http://schemas.microsoft.com/office/drawing/2014/main" id="{D3FE0B5A-55DE-4E56-8E9B-B92D1DB9A89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59" name="Freeform 37">
                <a:extLst>
                  <a:ext uri="{FF2B5EF4-FFF2-40B4-BE49-F238E27FC236}">
                    <a16:creationId xmlns:a16="http://schemas.microsoft.com/office/drawing/2014/main" id="{F125661C-3A0E-4B6E-B2AB-1B08C89251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60" name="Freeform 38">
                <a:extLst>
                  <a:ext uri="{FF2B5EF4-FFF2-40B4-BE49-F238E27FC236}">
                    <a16:creationId xmlns:a16="http://schemas.microsoft.com/office/drawing/2014/main" id="{39304006-EE77-438A-A0D1-537322356C1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61" name="Freeform 39">
                <a:extLst>
                  <a:ext uri="{FF2B5EF4-FFF2-40B4-BE49-F238E27FC236}">
                    <a16:creationId xmlns:a16="http://schemas.microsoft.com/office/drawing/2014/main" id="{C6031DEB-4109-4049-82CF-DD06483A2C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62" name="Freeform 40">
                <a:extLst>
                  <a:ext uri="{FF2B5EF4-FFF2-40B4-BE49-F238E27FC236}">
                    <a16:creationId xmlns:a16="http://schemas.microsoft.com/office/drawing/2014/main" id="{65FC2657-18D6-4490-88D6-32E6B1C6FB1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63" name="Rectangle 41">
                <a:extLst>
                  <a:ext uri="{FF2B5EF4-FFF2-40B4-BE49-F238E27FC236}">
                    <a16:creationId xmlns:a16="http://schemas.microsoft.com/office/drawing/2014/main" id="{20BEA03B-3EAD-4FA2-BC9D-25A14D635CF6}"/>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grpSp>
      </p:grpSp>
      <p:sp useBgFill="1">
        <p:nvSpPr>
          <p:cNvPr id="192" name="Rectangle 191">
            <a:extLst>
              <a:ext uri="{FF2B5EF4-FFF2-40B4-BE49-F238E27FC236}">
                <a16:creationId xmlns:a16="http://schemas.microsoft.com/office/drawing/2014/main" id="{C2E4E997-8672-4FFD-B8EC-9932A8E471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pic>
        <p:nvPicPr>
          <p:cNvPr id="194" name="Picture 2">
            <a:extLst>
              <a:ext uri="{FF2B5EF4-FFF2-40B4-BE49-F238E27FC236}">
                <a16:creationId xmlns:a16="http://schemas.microsoft.com/office/drawing/2014/main" id="{FE6BA9E6-1D9E-4D30-B528-D49FA1342E4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sp>
        <p:nvSpPr>
          <p:cNvPr id="3" name="TextBox 2">
            <a:extLst>
              <a:ext uri="{FF2B5EF4-FFF2-40B4-BE49-F238E27FC236}">
                <a16:creationId xmlns:a16="http://schemas.microsoft.com/office/drawing/2014/main" id="{34CB6D00-3695-FC42-2D64-D6E455462DE2}"/>
              </a:ext>
            </a:extLst>
          </p:cNvPr>
          <p:cNvSpPr txBox="1"/>
          <p:nvPr/>
        </p:nvSpPr>
        <p:spPr>
          <a:xfrm>
            <a:off x="361948" y="527050"/>
            <a:ext cx="5238751" cy="5687483"/>
          </a:xfrm>
          <a:prstGeom prst="rect">
            <a:avLst/>
          </a:prstGeom>
        </p:spPr>
        <p:txBody>
          <a:bodyPr vert="horz" lIns="91440" tIns="45720" rIns="91440" bIns="45720" rtlCol="0">
            <a:normAutofit/>
          </a:bodyPr>
          <a:lstStyle/>
          <a:p>
            <a:pPr defTabSz="914400">
              <a:lnSpc>
                <a:spcPct val="110000"/>
              </a:lnSpc>
              <a:spcBef>
                <a:spcPts val="1200"/>
              </a:spcBef>
              <a:spcAft>
                <a:spcPts val="800"/>
              </a:spcAft>
              <a:buSzPct val="125000"/>
            </a:pPr>
            <a:endParaRPr lang="el-GR" dirty="0">
              <a:effectLst/>
            </a:endParaRPr>
          </a:p>
          <a:p>
            <a:pPr defTabSz="914400">
              <a:lnSpc>
                <a:spcPct val="110000"/>
              </a:lnSpc>
              <a:spcBef>
                <a:spcPts val="1200"/>
              </a:spcBef>
              <a:spcAft>
                <a:spcPts val="800"/>
              </a:spcAft>
              <a:buSzPct val="125000"/>
            </a:pPr>
            <a:r>
              <a:rPr lang="en-US" dirty="0">
                <a:effectLst/>
              </a:rPr>
              <a:t>In (Table 2), of the teachers participating in the survey, the majority (44.7%) responded that several times the emergence of the pandemic phenomenon and the implementation of distance learning created anxiety for them. Many participants (29.8%) reported that sometimes the stress they experienced during the Covid-19 pandemic using distance learning caused them physical fatigue and affected their work performance. The majority (31.1%) of participants responded that several times their stress caused mental fatigue and affected their work performance. Most of the participants (30.4%) reported that several times during the pandemic, they felt dissatisfied. Most of the participants (46.6%) responded that they felt troubled several times during the implementation of distance learning during the pandemic. </a:t>
            </a:r>
          </a:p>
        </p:txBody>
      </p:sp>
      <p:pic>
        <p:nvPicPr>
          <p:cNvPr id="53" name="Graphic 52" descr="Αίθουσα τάξης">
            <a:extLst>
              <a:ext uri="{FF2B5EF4-FFF2-40B4-BE49-F238E27FC236}">
                <a16:creationId xmlns:a16="http://schemas.microsoft.com/office/drawing/2014/main" id="{22EF9A22-8D6E-6FD1-13EF-E585652223A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096000" y="688386"/>
            <a:ext cx="5456279" cy="545627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pic>
      <p:grpSp>
        <p:nvGrpSpPr>
          <p:cNvPr id="196" name="Group 195">
            <a:extLst>
              <a:ext uri="{FF2B5EF4-FFF2-40B4-BE49-F238E27FC236}">
                <a16:creationId xmlns:a16="http://schemas.microsoft.com/office/drawing/2014/main" id="{453E4DEE-E996-40F8-8635-0FF43D7348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197" name="Rectangle 5">
              <a:extLst>
                <a:ext uri="{FF2B5EF4-FFF2-40B4-BE49-F238E27FC236}">
                  <a16:creationId xmlns:a16="http://schemas.microsoft.com/office/drawing/2014/main" id="{08BD1D3E-43CE-49EB-A424-0738950C6424}"/>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198" name="Freeform 6">
              <a:extLst>
                <a:ext uri="{FF2B5EF4-FFF2-40B4-BE49-F238E27FC236}">
                  <a16:creationId xmlns:a16="http://schemas.microsoft.com/office/drawing/2014/main" id="{E9182037-E3FA-489A-95D5-29E4248420D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199" name="Freeform 7">
              <a:extLst>
                <a:ext uri="{FF2B5EF4-FFF2-40B4-BE49-F238E27FC236}">
                  <a16:creationId xmlns:a16="http://schemas.microsoft.com/office/drawing/2014/main" id="{E8864E76-AD7F-4BEE-B3F6-A78FA42AEFA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00" name="Freeform 8">
              <a:extLst>
                <a:ext uri="{FF2B5EF4-FFF2-40B4-BE49-F238E27FC236}">
                  <a16:creationId xmlns:a16="http://schemas.microsoft.com/office/drawing/2014/main" id="{8AD071B3-046D-4479-91FE-01E9AD7C8A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01" name="Freeform 9">
              <a:extLst>
                <a:ext uri="{FF2B5EF4-FFF2-40B4-BE49-F238E27FC236}">
                  <a16:creationId xmlns:a16="http://schemas.microsoft.com/office/drawing/2014/main" id="{91D776F5-E902-4A4D-A75D-A46E063C9F3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02" name="Freeform 10">
              <a:extLst>
                <a:ext uri="{FF2B5EF4-FFF2-40B4-BE49-F238E27FC236}">
                  <a16:creationId xmlns:a16="http://schemas.microsoft.com/office/drawing/2014/main" id="{EBED8F24-A998-4952-AB68-E2074F0746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03" name="Freeform 11">
              <a:extLst>
                <a:ext uri="{FF2B5EF4-FFF2-40B4-BE49-F238E27FC236}">
                  <a16:creationId xmlns:a16="http://schemas.microsoft.com/office/drawing/2014/main" id="{74D7A646-8CDC-49B3-9C44-3EF38DB426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04" name="Freeform 12">
              <a:extLst>
                <a:ext uri="{FF2B5EF4-FFF2-40B4-BE49-F238E27FC236}">
                  <a16:creationId xmlns:a16="http://schemas.microsoft.com/office/drawing/2014/main" id="{D4E99D14-E4F4-419B-9AAF-8D1CEAB28A2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05" name="Freeform 13">
              <a:extLst>
                <a:ext uri="{FF2B5EF4-FFF2-40B4-BE49-F238E27FC236}">
                  <a16:creationId xmlns:a16="http://schemas.microsoft.com/office/drawing/2014/main" id="{377E106C-5445-4A52-9F7E-DA173874429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06" name="Freeform 14">
              <a:extLst>
                <a:ext uri="{FF2B5EF4-FFF2-40B4-BE49-F238E27FC236}">
                  <a16:creationId xmlns:a16="http://schemas.microsoft.com/office/drawing/2014/main" id="{752BFE96-D378-4BAE-A64B-F851A34C4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07" name="Freeform 15">
              <a:extLst>
                <a:ext uri="{FF2B5EF4-FFF2-40B4-BE49-F238E27FC236}">
                  <a16:creationId xmlns:a16="http://schemas.microsoft.com/office/drawing/2014/main" id="{B88FFB19-5A5E-4078-B467-9D4ABD21BD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08" name="Line 16">
              <a:extLst>
                <a:ext uri="{FF2B5EF4-FFF2-40B4-BE49-F238E27FC236}">
                  <a16:creationId xmlns:a16="http://schemas.microsoft.com/office/drawing/2014/main" id="{11042975-3D19-4728-BCDA-D3F5CD633EDB}"/>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l-GR"/>
            </a:p>
          </p:txBody>
        </p:sp>
        <p:sp>
          <p:nvSpPr>
            <p:cNvPr id="209" name="Freeform 17">
              <a:extLst>
                <a:ext uri="{FF2B5EF4-FFF2-40B4-BE49-F238E27FC236}">
                  <a16:creationId xmlns:a16="http://schemas.microsoft.com/office/drawing/2014/main" id="{A28972BD-D2E1-4DCA-A907-2E3B6F6066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10" name="Freeform 18">
              <a:extLst>
                <a:ext uri="{FF2B5EF4-FFF2-40B4-BE49-F238E27FC236}">
                  <a16:creationId xmlns:a16="http://schemas.microsoft.com/office/drawing/2014/main" id="{1C806824-5C2D-4747-B038-69EE4074B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11" name="Freeform 19">
              <a:extLst>
                <a:ext uri="{FF2B5EF4-FFF2-40B4-BE49-F238E27FC236}">
                  <a16:creationId xmlns:a16="http://schemas.microsoft.com/office/drawing/2014/main" id="{3B33F710-16D7-4F48-BFCA-66C9CA23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12" name="Freeform 20">
              <a:extLst>
                <a:ext uri="{FF2B5EF4-FFF2-40B4-BE49-F238E27FC236}">
                  <a16:creationId xmlns:a16="http://schemas.microsoft.com/office/drawing/2014/main" id="{6C8C8ED4-90FA-4E97-AAF0-D5D51E6A935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13" name="Rectangle 21">
              <a:extLst>
                <a:ext uri="{FF2B5EF4-FFF2-40B4-BE49-F238E27FC236}">
                  <a16:creationId xmlns:a16="http://schemas.microsoft.com/office/drawing/2014/main" id="{6C5EB9C1-B25F-4172-8A96-5950ECC828F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l-GR"/>
            </a:p>
          </p:txBody>
        </p:sp>
        <p:sp>
          <p:nvSpPr>
            <p:cNvPr id="214" name="Freeform 22">
              <a:extLst>
                <a:ext uri="{FF2B5EF4-FFF2-40B4-BE49-F238E27FC236}">
                  <a16:creationId xmlns:a16="http://schemas.microsoft.com/office/drawing/2014/main" id="{097E6E8A-9373-4655-882B-21715CCE97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15" name="Freeform 23">
              <a:extLst>
                <a:ext uri="{FF2B5EF4-FFF2-40B4-BE49-F238E27FC236}">
                  <a16:creationId xmlns:a16="http://schemas.microsoft.com/office/drawing/2014/main" id="{EB8CC766-1206-4372-ACAF-8230AF4D542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16" name="Freeform 24">
              <a:extLst>
                <a:ext uri="{FF2B5EF4-FFF2-40B4-BE49-F238E27FC236}">
                  <a16:creationId xmlns:a16="http://schemas.microsoft.com/office/drawing/2014/main" id="{1C8E2511-2489-47B2-9C19-C410910DD9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17" name="Freeform 25">
              <a:extLst>
                <a:ext uri="{FF2B5EF4-FFF2-40B4-BE49-F238E27FC236}">
                  <a16:creationId xmlns:a16="http://schemas.microsoft.com/office/drawing/2014/main" id="{D7820196-0A47-47EF-832C-A688E8977D6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18" name="Freeform 26">
              <a:extLst>
                <a:ext uri="{FF2B5EF4-FFF2-40B4-BE49-F238E27FC236}">
                  <a16:creationId xmlns:a16="http://schemas.microsoft.com/office/drawing/2014/main" id="{4982E0BF-34AE-48A3-AD6B-E0F3CD05DB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19" name="Freeform 27">
              <a:extLst>
                <a:ext uri="{FF2B5EF4-FFF2-40B4-BE49-F238E27FC236}">
                  <a16:creationId xmlns:a16="http://schemas.microsoft.com/office/drawing/2014/main" id="{CD34643B-9DF2-4310-8868-48252C3393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20" name="Freeform 28">
              <a:extLst>
                <a:ext uri="{FF2B5EF4-FFF2-40B4-BE49-F238E27FC236}">
                  <a16:creationId xmlns:a16="http://schemas.microsoft.com/office/drawing/2014/main" id="{4E020C4E-AF64-44A8-B830-779541D8D54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21" name="Freeform 29">
              <a:extLst>
                <a:ext uri="{FF2B5EF4-FFF2-40B4-BE49-F238E27FC236}">
                  <a16:creationId xmlns:a16="http://schemas.microsoft.com/office/drawing/2014/main" id="{D97BC3D3-B1B3-4825-9169-BBEF1DBCF05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22" name="Freeform 30">
              <a:extLst>
                <a:ext uri="{FF2B5EF4-FFF2-40B4-BE49-F238E27FC236}">
                  <a16:creationId xmlns:a16="http://schemas.microsoft.com/office/drawing/2014/main" id="{A750DC4F-1DAF-470E-98C6-6C68DEB933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sp>
          <p:nvSpPr>
            <p:cNvPr id="223" name="Freeform 31">
              <a:extLst>
                <a:ext uri="{FF2B5EF4-FFF2-40B4-BE49-F238E27FC236}">
                  <a16:creationId xmlns:a16="http://schemas.microsoft.com/office/drawing/2014/main" id="{2F99594A-5BBD-4E10-A818-8BE52B7D952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l-GR"/>
            </a:p>
          </p:txBody>
        </p:sp>
      </p:grpSp>
    </p:spTree>
    <p:extLst>
      <p:ext uri="{BB962C8B-B14F-4D97-AF65-F5344CB8AC3E}">
        <p14:creationId xmlns:p14="http://schemas.microsoft.com/office/powerpoint/2010/main" val="17065803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Κύκλωμα">
  <a:themeElements>
    <a:clrScheme name="Κύκλωμα">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Κύκλωμα">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Κύκλωμα">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TM04033919[[fn=Κύκλωμα]]</Template>
  <TotalTime>168</TotalTime>
  <Words>2867</Words>
  <Application>Microsoft Office PowerPoint</Application>
  <PresentationFormat>Panorámica</PresentationFormat>
  <Paragraphs>577</Paragraphs>
  <Slides>17</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17</vt:i4>
      </vt:variant>
    </vt:vector>
  </HeadingPairs>
  <TitlesOfParts>
    <vt:vector size="22" baseType="lpstr">
      <vt:lpstr>Aptos</vt:lpstr>
      <vt:lpstr>Arial</vt:lpstr>
      <vt:lpstr>Times New Roman</vt:lpstr>
      <vt:lpstr>Tw Cen MT</vt:lpstr>
      <vt:lpstr>Κύκλωμα</vt:lpstr>
      <vt:lpstr>                                        The educational crisis in the era of the Covid-19 pandemic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Rafail Iatros</dc:creator>
  <cp:lastModifiedBy>Ramón Ruiz</cp:lastModifiedBy>
  <cp:revision>45</cp:revision>
  <dcterms:created xsi:type="dcterms:W3CDTF">2025-06-03T18:45:51Z</dcterms:created>
  <dcterms:modified xsi:type="dcterms:W3CDTF">2025-07-07T16:24:48Z</dcterms:modified>
</cp:coreProperties>
</file>